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3.xml" ContentType="application/vnd.openxmlformats-officedocument.presentationml.notesSlide+xml"/>
  <Override PartName="/ppt/ink/ink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7.xml" ContentType="application/vnd.openxmlformats-officedocument.presentationml.notesSlide+xml"/>
  <Override PartName="/ppt/ink/ink9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3" r:id="rId3"/>
    <p:sldId id="263" r:id="rId4"/>
    <p:sldId id="280" r:id="rId5"/>
    <p:sldId id="325" r:id="rId6"/>
    <p:sldId id="324" r:id="rId7"/>
    <p:sldId id="290" r:id="rId8"/>
    <p:sldId id="291" r:id="rId9"/>
    <p:sldId id="281" r:id="rId10"/>
    <p:sldId id="284" r:id="rId11"/>
    <p:sldId id="288" r:id="rId12"/>
    <p:sldId id="279" r:id="rId13"/>
    <p:sldId id="282" r:id="rId14"/>
    <p:sldId id="292" r:id="rId15"/>
    <p:sldId id="311" r:id="rId16"/>
    <p:sldId id="312" r:id="rId17"/>
    <p:sldId id="313" r:id="rId18"/>
    <p:sldId id="307" r:id="rId19"/>
    <p:sldId id="308" r:id="rId20"/>
    <p:sldId id="310" r:id="rId21"/>
    <p:sldId id="293" r:id="rId22"/>
    <p:sldId id="297" r:id="rId23"/>
    <p:sldId id="298" r:id="rId24"/>
    <p:sldId id="304" r:id="rId25"/>
    <p:sldId id="294" r:id="rId26"/>
    <p:sldId id="300" r:id="rId27"/>
    <p:sldId id="295" r:id="rId28"/>
    <p:sldId id="299" r:id="rId29"/>
    <p:sldId id="305" r:id="rId30"/>
    <p:sldId id="306" r:id="rId31"/>
    <p:sldId id="296" r:id="rId32"/>
    <p:sldId id="301" r:id="rId33"/>
    <p:sldId id="302" r:id="rId34"/>
    <p:sldId id="303" r:id="rId35"/>
    <p:sldId id="309" r:id="rId36"/>
    <p:sldId id="318" r:id="rId37"/>
    <p:sldId id="316" r:id="rId38"/>
    <p:sldId id="326" r:id="rId39"/>
    <p:sldId id="327" r:id="rId40"/>
    <p:sldId id="328" r:id="rId41"/>
    <p:sldId id="329" r:id="rId42"/>
    <p:sldId id="320" r:id="rId43"/>
    <p:sldId id="315" r:id="rId44"/>
    <p:sldId id="330" r:id="rId45"/>
    <p:sldId id="323" r:id="rId46"/>
    <p:sldId id="331" r:id="rId47"/>
    <p:sldId id="33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4" autoAdjust="0"/>
    <p:restoredTop sz="73607" autoAdjust="0"/>
  </p:normalViewPr>
  <p:slideViewPr>
    <p:cSldViewPr>
      <p:cViewPr varScale="1">
        <p:scale>
          <a:sx n="94" d="100"/>
          <a:sy n="94" d="100"/>
        </p:scale>
        <p:origin x="13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2948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49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30907 15081 0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51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28600 12923 0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28:52.2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30907 11261 0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1:28.885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24433 8954 0,'0'-24'62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33.785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7392 8706 0,'25'0'94,"123"0"-78,51-24-1,-1-1-15,1 0 0,-1 25 16,25-50-16,-24 26 15,-50-26-15,-50 50 16,-49-25-16,-26 25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36.574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17636 8558 0,'25'0'47,"99"0"-32,74 0-15,50 0 16,-24 0-16,49 0 15,-25 0-15,-50 0 16,0 0-16,-49 24 16,-74-24-16,-50 0 15,-1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45.21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9500 11757 0,'0'25'62,"0"25"-46,25-25-16,-25-1 15,25 26-15,0-25 16,-25 0 0,24-1-16,1-24 15,-25 25-15,25 0 63,74 0-32,-24 0-31,49-1 16,-50 1-16,-49 25 15,25-50-15,24 0 16,-49 0 124,0 0-108,24 0-32,-24 0 0,0 0 15,49 0-15,-24 0 16,-1 0 0,-24-25-16,25 0 15,-25 25-15,-1 0 0,1 0 16,-25-25-16,25 25 15,0 0 1,-25-24 0,25-1-1,-1 0 1,1 25-16,-25-50 0,25 26 16,0-1-1,0 0-15,-1 0 0,-24-24 16,25-1-1,-25 25 1,25 0-16,-25-24 0,25 24 16,-25 0-1,0 0 1,0 1 0,25-1 46,-25 0-46,0 0-1,0 0 1,-25 25 31,-25 0-47,25 0 15,1 0-15,-1 0 16,-25 0-16,25 0 16,1-24-16,-26 24 15,25 0-15,0-25 16,-24 25-16,24 0 16,0 0-16,0 0 15,1 0 1,-1 0-1,0 0-15,-25 25 0,26-25 16,-1 0-16,0 0 16,0 0-1,0 24-15,1-24 16,-1 0 0,0 0-16,0 25 15,0 0 16,1-25-31,-1 0 16,-25 25-16,-24 0 31,49-25-31,25 24 16,-25-24 15,0 25 0,25 0-31,0 0 16,-25-25 0,25 25 140,0-1-140,0 1 15,0 0-16,0 0-15,25-25 16,-25 25-16,0-1 16,25-24-16,0 25 15,24-25-15,-24 25 16,0-25 0,25 25-16,24 0 0,1-25 15,-1 0-15,-24 24 16,-26-24-16,1 0 15,25 0-15,-25 0 32,-1 0-1,-24-24-15,25-1-16,25 0 15,-50 0-15,0 0 16,25 1-1,-25-1-15,0 0 16,0 0-16,0 0 16,0-24-1,-25 24 1,25 0 0,-25 0-16,-25 1 93,26 24-77,-51 0 0,50 0-16,-49 0 15,49 0 1,-24 0-16,24 0 15,25 24-15,0 1 16,-25-25 0,25 25-1,-50 0-15,26 0 16,-1-1-16,25 1 16,0 0-1,25 0 79,99 0-78,-25-25-1,-25 0 1,-49 0-1,0 0-15,24 0 16,-24 0-16,0 0 16,-25-25-16,25 25 15,-25-25-15,25 25 32,-25-25 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2:48.999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10220 11881 0,'0'50'62,"24"-25"-62,-24 0 16,25 24-16,0 1 16,0-25-16,24 24 15,-49-24-15,50 25 16,-50-25-1,50-1-15,-26 26 0,1-25 16,0 24-16,0-24 16,0 0-16,24 25 15,-24-26-15,0 26 16,0-25 0,-1 0-16,1 24 0,25-24 15,-25 25-15,-1-26 16,1 1-1,0 0-15,-25 0 16,50 0-16,-26 24 16,1-49-16,25 50 15,-25-25-15,24-25 16,-24 49 0,0-49-16,25 0 15,-26 50-15,1-50 16,25 25-16,-1-25 15,-24 24-15,74 1 16,25-25-16,-24 50 0,-1-50 16,25 25-1,-25-25-15,-25 0 16,1 0-16,-25 0 16,24 0-16,-24 25 0,-1-25 15,26 0-15,-26 24 16,26-24-16,-1 0 15,25 0-15,0 0 16,25 0-16,25 0 16,124 0-1,-174 0-15,1 0 16,-51 0-16,1-24 16,-1 24-16,1 0 15,0-25-15,24 25 16,25-25-16,25 25 15,50 0-15,0-25 16,24 0-16,0-24 16,50 24-1,-49-25-15,173-24 16,-223 49-16,-50 0 16,-49 25-1,-1 0-15,-24-25 0,0 25 16,0-24-16,-1 24 15,1-25 1,0 25 0,0-25-16,24 25 15,-24-25-15,0 25 16,25-25-16,-1 1 16,51-1-16,148-25 15,-25 25-15,0 1 16,-25 24-16,75 0 15,-124 0 1,-50 0-16,-24 0 16,-50 0-1,24 0-15,-24 0 63,0 0-63,24 0 15,1 0 1,-25-25 0,0 25-16,24-25 15,1 25-15,-1 0 16,1-25-16,25-24 16,98-1-16,75 25 15,-49-24-15,148-26 16,-198 26-1,-25-1-15,-25 25 16,-49 0 0,-26 0-16,1 25 0,0-24 109,0-1-93,24-25-16,-49 25 15,50 1-15,-50-1 16,25 0-16,0 25 16,-25-25-16,0 0 31,24 25-16,-24-24-15,0-26 32,25 0-17,0 50 1,-25-24-16,0-1 16,0 0-16,0 0 15,0 0 1,0 1-1,25 24-15,-25-25 63,0 0-63,-25 25 297,0 0-282,0 0 1,1 0-16,-26 0 16,25 0-16,0 25 15,-24 0-15,-1-1 16,50 1 0,0 0-1,-25 25-15,25-26 16,0 1-16,0 0 15,0 0-15,0 0 16,0-1-16,25 1 16,0 0-1,0-25-15,24 25 16,-24-25-16,0 0 16,25 0-16,-26-25 31,1-25-16,0 1 1,-25 24 0,0 0-16,0 0 15,0 1 1,0-1-16,0 0 16,0 0-1,0 0-15,0 1 16,0-1-1,-25 0 17,0 25-17,1 0-15,-1 0 63,-25 0-48,25 0-15,-24 50 32,24-1-32,0-24 15,25 0-15,0 24 16,-25-24-16,25 0 16,0 25-16,0-26 15,0 1 1,0 0-16,50 0 15,24 0 1,-49-25 0,0 0-16,0 0 15,0-25 1,-1 25 0,-24-25-1,25 25-15,-25-25 16,25 0 31,-25 1-32,0-1 1,0 0 93,0 0-93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6" units="cm"/>
          <inkml:channel name="Y" type="integer" max="1203" units="cm"/>
          <inkml:channel name="T" type="integer" max="2.14748E9" units="dev"/>
        </inkml:traceFormat>
        <inkml:channelProperties>
          <inkml:channelProperty channel="X" name="resolution" value="100.50193" units="1/cm"/>
          <inkml:channelProperty channel="Y" name="resolution" value="37.12963" units="1/cm"/>
          <inkml:channelProperty channel="T" name="resolution" value="1" units="1/dev"/>
        </inkml:channelProperties>
      </inkml:inkSource>
      <inkml:timestamp xml:id="ts0" timeString="2022-08-04T14:34:23.57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17487 7888 0,'4366'-75'469,"-8732"150"-438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FF023-EAA1-41CA-8877-4B1B3E5361EE}" type="datetimeFigureOut">
              <a:rPr lang="en-US" smtClean="0"/>
              <a:t>2022-08-13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096C-B13D-4027-9755-CBF64AB5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 My name is Anish Rana and today you are watching Docker web series. As of now, we have successfully completed our 6 topics. </a:t>
            </a:r>
          </a:p>
          <a:p>
            <a:r>
              <a:rPr lang="en-US" dirty="0"/>
              <a:t>If you have not watched the previous video then, you may click on I button. </a:t>
            </a:r>
          </a:p>
          <a:p>
            <a:endParaRPr lang="en-US" dirty="0"/>
          </a:p>
          <a:p>
            <a:r>
              <a:rPr lang="en-US" dirty="0"/>
              <a:t>Today, we're going to cover our 8th topic, i.e.  "Type of Network in Docker and how to create and use it?"</a:t>
            </a:r>
          </a:p>
          <a:p>
            <a:endParaRPr lang="en-US" dirty="0"/>
          </a:p>
          <a:p>
            <a:r>
              <a:rPr lang="en-US" dirty="0"/>
              <a:t>Just for your information that, this power point document can be downloaded from my </a:t>
            </a:r>
            <a:r>
              <a:rPr lang="en-US" dirty="0" err="1"/>
              <a:t>Github</a:t>
            </a:r>
            <a:r>
              <a:rPr lang="en-US" dirty="0"/>
              <a:t> page. </a:t>
            </a:r>
          </a:p>
          <a:p>
            <a:endParaRPr lang="en-US" dirty="0"/>
          </a:p>
          <a:p>
            <a:r>
              <a:rPr lang="en-US" dirty="0"/>
              <a:t>Besides this, subtitle for different language, such as English, French, Russian and German, is available for this video.</a:t>
            </a:r>
          </a:p>
          <a:p>
            <a:endParaRPr lang="en-US" dirty="0"/>
          </a:p>
          <a:p>
            <a:r>
              <a:rPr lang="en-US" dirty="0"/>
              <a:t>Before start this topic, let's do the recap.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0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reasons Docker containers and services are so powerful is that either you can connect them together or connect them to non-Docker workloads. </a:t>
            </a:r>
          </a:p>
          <a:p>
            <a:endParaRPr lang="en-US" dirty="0"/>
          </a:p>
          <a:p>
            <a:r>
              <a:rPr lang="en-US" dirty="0"/>
              <a:t>We can manage the networking of containers with the help of Network Drivers. </a:t>
            </a:r>
          </a:p>
          <a:p>
            <a:endParaRPr lang="en-US" dirty="0"/>
          </a:p>
          <a:p>
            <a:r>
              <a:rPr lang="en-US" dirty="0"/>
              <a:t>Although there are many network drivers available for Docker engine, but we will talk most common use drives, for an example, none, host, bridge, customer bridge, overlay, </a:t>
            </a:r>
            <a:r>
              <a:rPr lang="en-US" dirty="0" err="1"/>
              <a:t>ipvlan</a:t>
            </a:r>
            <a:r>
              <a:rPr lang="en-US" dirty="0"/>
              <a:t> and </a:t>
            </a:r>
            <a:r>
              <a:rPr lang="en-US" dirty="0" err="1"/>
              <a:t>macvlan</a:t>
            </a:r>
            <a:r>
              <a:rPr lang="en-US" dirty="0"/>
              <a:t> drivers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1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By default, we have none, host and bridge network drivers. For other other drivers, we have to manually create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said previously, one can execute the command “docker network ls” and observe the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17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deep dive, what happens when we create a container in the Docker host machine. </a:t>
            </a:r>
          </a:p>
          <a:p>
            <a:endParaRPr lang="en-US" dirty="0"/>
          </a:p>
          <a:p>
            <a:r>
              <a:rPr lang="en-US" dirty="0"/>
              <a:t>First, we created the VM and then installed the CentOS 9 OS. After that, we configured the IP address of our VM so that we can connect to the internet.</a:t>
            </a:r>
          </a:p>
          <a:p>
            <a:endParaRPr lang="en-US" dirty="0"/>
          </a:p>
          <a:p>
            <a:r>
              <a:rPr lang="en-US" dirty="0"/>
              <a:t>Before creating the containers, we must install the container engine. We uses, Docker engine. </a:t>
            </a:r>
          </a:p>
          <a:p>
            <a:endParaRPr lang="en-US" dirty="0"/>
          </a:p>
          <a:p>
            <a:r>
              <a:rPr lang="en-US" dirty="0"/>
              <a:t>When we installed the Docker Engine, we must see new interface called as “</a:t>
            </a:r>
            <a:r>
              <a:rPr lang="en-US" dirty="0" err="1"/>
              <a:t>docker0</a:t>
            </a:r>
            <a:r>
              <a:rPr lang="en-US" dirty="0"/>
              <a:t>”. This interface will be the gateway for all containers by default. </a:t>
            </a:r>
          </a:p>
          <a:p>
            <a:endParaRPr lang="en-US" dirty="0"/>
          </a:p>
          <a:p>
            <a:r>
              <a:rPr lang="en-US" dirty="0"/>
              <a:t>It means, when we create a new container, for an example, container1, one can notice three parameters in terms of network. </a:t>
            </a:r>
          </a:p>
          <a:p>
            <a:r>
              <a:rPr lang="en-US" dirty="0"/>
              <a:t>Container1 IP address which it gets from the Docker Engine and the gateway must be </a:t>
            </a:r>
            <a:r>
              <a:rPr lang="en-US" dirty="0" err="1"/>
              <a:t>docker0</a:t>
            </a:r>
            <a:r>
              <a:rPr lang="en-US" dirty="0"/>
              <a:t> interface IP address. </a:t>
            </a:r>
          </a:p>
          <a:p>
            <a:r>
              <a:rPr lang="en-US" dirty="0"/>
              <a:t>Further, you will observe a new interface created called “</a:t>
            </a:r>
            <a:r>
              <a:rPr lang="en-US" dirty="0" err="1"/>
              <a:t>verth</a:t>
            </a:r>
            <a:r>
              <a:rPr lang="en-US" dirty="0"/>
              <a:t>” on the host machine. </a:t>
            </a:r>
          </a:p>
          <a:p>
            <a:endParaRPr lang="en-US" dirty="0"/>
          </a:p>
          <a:p>
            <a:r>
              <a:rPr lang="en-US" dirty="0"/>
              <a:t>same thing will be happening when you create another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Agendas are </a:t>
            </a:r>
          </a:p>
          <a:p>
            <a:endParaRPr lang="en-US" dirty="0"/>
          </a:p>
          <a:p>
            <a:r>
              <a:rPr lang="en-US" dirty="0"/>
              <a:t> to understand what none, host and bridge network drivers, where we can use this n/w.</a:t>
            </a:r>
          </a:p>
          <a:p>
            <a:endParaRPr lang="en-US" dirty="0"/>
          </a:p>
          <a:p>
            <a:r>
              <a:rPr lang="en-US" dirty="0"/>
              <a:t>what are other network drivers? and then who to create these networks ?</a:t>
            </a:r>
          </a:p>
          <a:p>
            <a:r>
              <a:rPr lang="en-US" dirty="0"/>
              <a:t>and difference between these drivers.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8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very simple network driver, i.e., none network.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network will totally disable the networking stack on a container.  It means that, this mode will not configure any IP address for container, this is the reason, it does not have access to external word.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me, I can figure out only one-use case that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5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ls</a:t>
            </a:r>
          </a:p>
          <a:p>
            <a:r>
              <a:rPr lang="en-US" dirty="0"/>
              <a:t>docker container ls -a</a:t>
            </a:r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) ; do docker container rm -f $i ;done</a:t>
            </a:r>
          </a:p>
          <a:p>
            <a:r>
              <a:rPr lang="en-US" dirty="0"/>
              <a:t>docker container run -it -d  --net none  --name none-container1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 --network none  --name none-</a:t>
            </a:r>
            <a:r>
              <a:rPr lang="en-US" dirty="0" err="1"/>
              <a:t>container2</a:t>
            </a:r>
            <a:r>
              <a:rPr lang="en-US" dirty="0"/>
              <a:t>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network inspect none</a:t>
            </a:r>
          </a:p>
          <a:p>
            <a:r>
              <a:rPr lang="en-US" dirty="0"/>
              <a:t>docker container exec -it none-container1 /bin/bash</a:t>
            </a:r>
          </a:p>
          <a:p>
            <a:r>
              <a:rPr lang="en-US" dirty="0"/>
              <a:t>ifconfig       &gt;&gt;&gt; You will notice no </a:t>
            </a:r>
            <a:r>
              <a:rPr lang="en-US" dirty="0" err="1"/>
              <a:t>eth0</a:t>
            </a:r>
            <a:r>
              <a:rPr lang="en-US" dirty="0"/>
              <a:t> interface</a:t>
            </a:r>
          </a:p>
          <a:p>
            <a:r>
              <a:rPr lang="en-US" dirty="0" err="1"/>
              <a:t>ip</a:t>
            </a:r>
            <a:r>
              <a:rPr lang="en-US" dirty="0"/>
              <a:t> route      -&gt; No route will show.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8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5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ls</a:t>
            </a:r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docker network inspect host</a:t>
            </a:r>
          </a:p>
          <a:p>
            <a:r>
              <a:rPr lang="en-US" dirty="0"/>
              <a:t>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"Name": "host",</a:t>
            </a:r>
          </a:p>
          <a:p>
            <a:r>
              <a:rPr lang="en-US" dirty="0"/>
              <a:t>        "Id": "83c7fdefe071052b528ca195e89ccf480cf57eb2d063d294a1c5196accaf9723",</a:t>
            </a:r>
          </a:p>
          <a:p>
            <a:r>
              <a:rPr lang="en-US" dirty="0"/>
              <a:t>        "Created": "</a:t>
            </a:r>
            <a:r>
              <a:rPr lang="en-US" dirty="0" err="1"/>
              <a:t>2021-04-12T12:53:42.794970702-04:00</a:t>
            </a:r>
            <a:r>
              <a:rPr lang="en-US" dirty="0"/>
              <a:t>",</a:t>
            </a:r>
          </a:p>
          <a:p>
            <a:r>
              <a:rPr lang="en-US" dirty="0"/>
              <a:t>        "Scope": "local",</a:t>
            </a:r>
          </a:p>
          <a:p>
            <a:r>
              <a:rPr lang="en-US" dirty="0"/>
              <a:t>        "Driver": "host",</a:t>
            </a:r>
          </a:p>
          <a:p>
            <a:r>
              <a:rPr lang="en-US" dirty="0"/>
              <a:t>        "</a:t>
            </a:r>
            <a:r>
              <a:rPr lang="en-US" dirty="0" err="1"/>
              <a:t>EnableIPv6</a:t>
            </a:r>
            <a:r>
              <a:rPr lang="en-US" dirty="0"/>
              <a:t>": false,</a:t>
            </a:r>
          </a:p>
          <a:p>
            <a:r>
              <a:rPr lang="en-US" dirty="0"/>
              <a:t>        "</a:t>
            </a:r>
            <a:r>
              <a:rPr lang="en-US" dirty="0" err="1"/>
              <a:t>IPAM</a:t>
            </a:r>
            <a:r>
              <a:rPr lang="en-US" dirty="0"/>
              <a:t>": {</a:t>
            </a:r>
          </a:p>
          <a:p>
            <a:r>
              <a:rPr lang="en-US" dirty="0"/>
              <a:t>            "Driver": "default",</a:t>
            </a:r>
          </a:p>
          <a:p>
            <a:r>
              <a:rPr lang="en-US" dirty="0"/>
              <a:t>            "Options": null,</a:t>
            </a:r>
          </a:p>
          <a:p>
            <a:r>
              <a:rPr lang="en-US" dirty="0"/>
              <a:t>            "Config": []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"Internal": false,</a:t>
            </a:r>
          </a:p>
          <a:p>
            <a:r>
              <a:rPr lang="en-US" dirty="0"/>
              <a:t>        "Attachable": false,</a:t>
            </a:r>
          </a:p>
          <a:p>
            <a:r>
              <a:rPr lang="en-US" dirty="0"/>
              <a:t>        "Ingress": false,</a:t>
            </a:r>
          </a:p>
          <a:p>
            <a:r>
              <a:rPr lang="en-US" dirty="0"/>
              <a:t>        "</a:t>
            </a:r>
            <a:r>
              <a:rPr lang="en-US" dirty="0" err="1"/>
              <a:t>ConfigFrom</a:t>
            </a:r>
            <a:r>
              <a:rPr lang="en-US" dirty="0"/>
              <a:t>": {</a:t>
            </a:r>
          </a:p>
          <a:p>
            <a:r>
              <a:rPr lang="en-US" dirty="0"/>
              <a:t>            "Network": ""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</a:t>
            </a:r>
            <a:r>
              <a:rPr lang="en-US" dirty="0" err="1"/>
              <a:t>ConfigOnly</a:t>
            </a:r>
            <a:r>
              <a:rPr lang="en-US" dirty="0"/>
              <a:t>": false,</a:t>
            </a:r>
          </a:p>
          <a:p>
            <a:r>
              <a:rPr lang="en-US" dirty="0"/>
              <a:t>        "Containers": {},</a:t>
            </a:r>
          </a:p>
          <a:p>
            <a:r>
              <a:rPr lang="en-US" dirty="0"/>
              <a:t>        "Options": {},</a:t>
            </a:r>
          </a:p>
          <a:p>
            <a:r>
              <a:rPr lang="en-US" dirty="0"/>
              <a:t>        "Labels": {}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container run -it -d  --net host  --name host-container1  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docker network inspect host</a:t>
            </a:r>
          </a:p>
          <a:p>
            <a:r>
              <a:rPr lang="en-US" dirty="0"/>
              <a:t>[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"Name": "host",</a:t>
            </a:r>
          </a:p>
          <a:p>
            <a:r>
              <a:rPr lang="en-US" dirty="0"/>
              <a:t>        "Id": "83c7fdefe071052b528ca195e89ccf480cf57eb2d063d294a1c5196accaf9723",</a:t>
            </a:r>
          </a:p>
          <a:p>
            <a:r>
              <a:rPr lang="en-US" dirty="0"/>
              <a:t>        "Created": "</a:t>
            </a:r>
            <a:r>
              <a:rPr lang="en-US" dirty="0" err="1"/>
              <a:t>2021-04-12T12:53:42.794970702-04:00</a:t>
            </a:r>
            <a:r>
              <a:rPr lang="en-US" dirty="0"/>
              <a:t>",</a:t>
            </a:r>
          </a:p>
          <a:p>
            <a:r>
              <a:rPr lang="en-US" dirty="0"/>
              <a:t>        "Scope": "local",</a:t>
            </a:r>
          </a:p>
          <a:p>
            <a:r>
              <a:rPr lang="en-US" dirty="0"/>
              <a:t>        "Driver": "host",</a:t>
            </a:r>
          </a:p>
          <a:p>
            <a:r>
              <a:rPr lang="en-US" dirty="0"/>
              <a:t>        "</a:t>
            </a:r>
            <a:r>
              <a:rPr lang="en-US" dirty="0" err="1"/>
              <a:t>EnableIPv6</a:t>
            </a:r>
            <a:r>
              <a:rPr lang="en-US" dirty="0"/>
              <a:t>": false,</a:t>
            </a:r>
          </a:p>
          <a:p>
            <a:r>
              <a:rPr lang="en-US" dirty="0"/>
              <a:t>        "</a:t>
            </a:r>
            <a:r>
              <a:rPr lang="en-US" dirty="0" err="1"/>
              <a:t>IPAM</a:t>
            </a:r>
            <a:r>
              <a:rPr lang="en-US" dirty="0"/>
              <a:t>": {</a:t>
            </a:r>
          </a:p>
          <a:p>
            <a:r>
              <a:rPr lang="en-US" dirty="0"/>
              <a:t>            "Driver": "default",</a:t>
            </a:r>
          </a:p>
          <a:p>
            <a:r>
              <a:rPr lang="en-US" dirty="0"/>
              <a:t>            "Options": null,</a:t>
            </a:r>
          </a:p>
          <a:p>
            <a:r>
              <a:rPr lang="en-US" dirty="0"/>
              <a:t>            "Config": []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"Internal": false,</a:t>
            </a:r>
          </a:p>
          <a:p>
            <a:r>
              <a:rPr lang="en-US" dirty="0"/>
              <a:t>        "Attachable": false,</a:t>
            </a:r>
          </a:p>
          <a:p>
            <a:r>
              <a:rPr lang="en-US" dirty="0"/>
              <a:t>        "Ingress": false,</a:t>
            </a:r>
          </a:p>
          <a:p>
            <a:r>
              <a:rPr lang="en-US" dirty="0"/>
              <a:t>        "</a:t>
            </a:r>
            <a:r>
              <a:rPr lang="en-US" dirty="0" err="1"/>
              <a:t>ConfigFrom</a:t>
            </a:r>
            <a:r>
              <a:rPr lang="en-US" dirty="0"/>
              <a:t>": {</a:t>
            </a:r>
          </a:p>
          <a:p>
            <a:r>
              <a:rPr lang="en-US" dirty="0"/>
              <a:t>            "Network": ""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</a:t>
            </a:r>
            <a:r>
              <a:rPr lang="en-US" dirty="0" err="1"/>
              <a:t>ConfigOnly</a:t>
            </a:r>
            <a:r>
              <a:rPr lang="en-US" dirty="0"/>
              <a:t>": false,</a:t>
            </a:r>
          </a:p>
          <a:p>
            <a:r>
              <a:rPr lang="en-US" dirty="0"/>
              <a:t>        "Containers": {</a:t>
            </a:r>
          </a:p>
          <a:p>
            <a:r>
              <a:rPr lang="en-US" dirty="0"/>
              <a:t>            "1512f16f22030737ec632907c425413ad0496c734f0c00e633d19a92fd7e5faf": {</a:t>
            </a:r>
          </a:p>
          <a:p>
            <a:r>
              <a:rPr lang="en-US" dirty="0"/>
              <a:t>                "Name": "host-container1",</a:t>
            </a:r>
          </a:p>
          <a:p>
            <a:r>
              <a:rPr lang="en-US" dirty="0"/>
              <a:t>                "</a:t>
            </a:r>
            <a:r>
              <a:rPr lang="en-US" dirty="0" err="1"/>
              <a:t>EndpointID</a:t>
            </a:r>
            <a:r>
              <a:rPr lang="en-US" dirty="0"/>
              <a:t>": "2c5406d03289cf37c94df5621638b22b7a077c66baee0525522819701e2bed52",</a:t>
            </a:r>
          </a:p>
          <a:p>
            <a:r>
              <a:rPr lang="en-US" dirty="0"/>
              <a:t>                "</a:t>
            </a:r>
            <a:r>
              <a:rPr lang="en-US" dirty="0" err="1"/>
              <a:t>MacAddress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"</a:t>
            </a:r>
            <a:r>
              <a:rPr lang="en-US" dirty="0" err="1"/>
              <a:t>IPv4Address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"</a:t>
            </a:r>
            <a:r>
              <a:rPr lang="en-US" dirty="0" err="1"/>
              <a:t>IPv6Address</a:t>
            </a:r>
            <a:r>
              <a:rPr lang="en-US" dirty="0"/>
              <a:t>": ""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"Options": {},</a:t>
            </a:r>
          </a:p>
          <a:p>
            <a:r>
              <a:rPr lang="en-US" dirty="0"/>
              <a:t>        "Labels": {}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[</a:t>
            </a:r>
            <a:r>
              <a:rPr lang="en-US" dirty="0" err="1"/>
              <a:t>root@workernode1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docker container exec -it host-container1 /bin/bash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cd /var/www/container1</a:t>
            </a:r>
          </a:p>
          <a:p>
            <a:r>
              <a:rPr lang="en-US" dirty="0"/>
              <a:t>sed -i 's/Docker Container1/Docker host network container1/' index.html</a:t>
            </a:r>
          </a:p>
          <a:p>
            <a:r>
              <a:rPr lang="en-US" dirty="0"/>
              <a:t>service apache2 reload</a:t>
            </a:r>
          </a:p>
          <a:p>
            <a:endParaRPr lang="en-US" dirty="0"/>
          </a:p>
          <a:p>
            <a:r>
              <a:rPr lang="en-US" dirty="0"/>
              <a:t>Exit from the container </a:t>
            </a:r>
          </a:p>
          <a:p>
            <a:r>
              <a:rPr lang="en-US" dirty="0"/>
              <a:t>curl http://localhost</a:t>
            </a:r>
          </a:p>
          <a:p>
            <a:endParaRPr lang="en-US" dirty="0"/>
          </a:p>
          <a:p>
            <a:r>
              <a:rPr lang="en-US" dirty="0"/>
              <a:t>docker container run -it -d  --net host  --name host-</a:t>
            </a:r>
            <a:r>
              <a:rPr lang="en-US" dirty="0" err="1"/>
              <a:t>container12</a:t>
            </a:r>
            <a:r>
              <a:rPr lang="en-US" dirty="0"/>
              <a:t>  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ls -a | grep “host-”       &gt;&gt;&gt; you will notice the container will be on Exit status.</a:t>
            </a:r>
          </a:p>
          <a:p>
            <a:endParaRPr lang="en-US" dirty="0"/>
          </a:p>
          <a:p>
            <a:r>
              <a:rPr lang="en-US" dirty="0"/>
              <a:t>docker container logs host-</a:t>
            </a:r>
            <a:r>
              <a:rPr lang="en-US" dirty="0" err="1"/>
              <a:t>container12</a:t>
            </a: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--&gt;  Port already used error message.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2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are talking about network, so I will talk about only network related topic.</a:t>
            </a:r>
          </a:p>
          <a:p>
            <a:endParaRPr lang="en-US" dirty="0"/>
          </a:p>
          <a:p>
            <a:r>
              <a:rPr lang="en-US" dirty="0"/>
              <a:t>If there is no container created on Host machine, one can notice that </a:t>
            </a:r>
            <a:r>
              <a:rPr lang="en-US" dirty="0" err="1"/>
              <a:t>docker0</a:t>
            </a:r>
            <a:r>
              <a:rPr lang="en-US" dirty="0"/>
              <a:t> interface status should be DOWN.</a:t>
            </a:r>
          </a:p>
          <a:p>
            <a:endParaRPr lang="en-US" dirty="0"/>
          </a:p>
          <a:p>
            <a:r>
              <a:rPr lang="en-US" dirty="0"/>
              <a:t>However, this status will change to UP, when you create your first container. </a:t>
            </a:r>
          </a:p>
          <a:p>
            <a:endParaRPr lang="en-US" dirty="0"/>
          </a:p>
          <a:p>
            <a:r>
              <a:rPr lang="en-US" dirty="0"/>
              <a:t>We will check  </a:t>
            </a:r>
            <a:r>
              <a:rPr lang="en-US" dirty="0" err="1"/>
              <a:t>docker0</a:t>
            </a:r>
            <a:r>
              <a:rPr lang="en-US" dirty="0"/>
              <a:t> interface status in the LAB.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49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Generally, when we create a container without specifying the network driver. It will attach your container with default network driver that is bridge network.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</a:t>
            </a:r>
            <a:r>
              <a:rPr lang="en-US" b="1" dirty="0"/>
              <a:t>container1</a:t>
            </a:r>
            <a:r>
              <a:rPr lang="en-US" dirty="0"/>
              <a:t>  -p 3901:80 </a:t>
            </a:r>
            <a:r>
              <a:rPr lang="en-US" dirty="0" err="1"/>
              <a:t>mywebserver1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command, we haven’t specified the network driver option.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means that the container1 will attach to default bridge.  Let me create container 2 with different host port.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cust1-</a:t>
            </a:r>
            <a:r>
              <a:rPr lang="en-US" b="1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time to inspect the IP address of </a:t>
            </a:r>
            <a:r>
              <a:rPr lang="en-US" dirty="0" err="1"/>
              <a:t>container2</a:t>
            </a:r>
            <a:r>
              <a:rPr lang="en-US" dirty="0"/>
              <a:t>. So that we can ping the container 2 IP address from container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 inspect container1 | grep -i </a:t>
            </a:r>
            <a:r>
              <a:rPr lang="en-US" dirty="0" err="1"/>
              <a:t>ipaddress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exec </a:t>
            </a:r>
            <a:r>
              <a:rPr lang="en-US" dirty="0" err="1"/>
              <a:t>cust1</a:t>
            </a:r>
            <a:r>
              <a:rPr lang="en-US" dirty="0"/>
              <a:t>-container1 ping -c 2  172.17.0.3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note one point here, if I try to ping the container 2 by its name, it should not work. Let me show you in the Lab.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exec </a:t>
            </a:r>
            <a:r>
              <a:rPr lang="en-US" dirty="0" err="1"/>
              <a:t>cust1</a:t>
            </a:r>
            <a:r>
              <a:rPr lang="en-US" dirty="0"/>
              <a:t>-container 1 ping container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coming sides, we will learn what option we can use to bind one container to one specific network driver.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10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continue to create another containers for customer 2. </a:t>
            </a:r>
          </a:p>
          <a:p>
            <a:r>
              <a:rPr lang="en-US" dirty="0"/>
              <a:t>Here, I am using </a:t>
            </a:r>
            <a:r>
              <a:rPr lang="en-US" dirty="0" err="1"/>
              <a:t>cust2</a:t>
            </a:r>
            <a:r>
              <a:rPr lang="en-US" dirty="0"/>
              <a:t>- for customer 2 and increasing the port numbers of host machine.</a:t>
            </a:r>
          </a:p>
          <a:p>
            <a:endParaRPr lang="en-US" dirty="0"/>
          </a:p>
          <a:p>
            <a:r>
              <a:rPr lang="en-US" dirty="0"/>
              <a:t>It means that we can ping customer 2 container from customer 1 container. This is a security breach. </a:t>
            </a:r>
          </a:p>
          <a:p>
            <a:endParaRPr lang="en-US" dirty="0"/>
          </a:p>
          <a:p>
            <a:r>
              <a:rPr lang="en-US" dirty="0"/>
              <a:t>Further, If we login into the customer 1 container and try to download the web site, Yes, I can be able to access it. </a:t>
            </a:r>
          </a:p>
          <a:p>
            <a:endParaRPr lang="en-US" dirty="0"/>
          </a:p>
          <a:p>
            <a:r>
              <a:rPr lang="en-US" dirty="0"/>
              <a:t>It is clear that, if we attach all the containers with default bridge network, we can access to all containers.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0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depends, what exactly your requirement is.</a:t>
            </a:r>
          </a:p>
          <a:p>
            <a:r>
              <a:rPr lang="en-US" dirty="0"/>
              <a:t>If you want to use your VM / Host machine IP address with different port numbers to access the containers, then you may use custom bridge network.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25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need to create the custom network and the command is “docker network create bridge-network-name”</a:t>
            </a:r>
          </a:p>
          <a:p>
            <a:endParaRPr lang="en-US" dirty="0"/>
          </a:p>
          <a:p>
            <a:r>
              <a:rPr lang="en-US" dirty="0"/>
              <a:t>when we inspect the custom bridge network, we will notice that it has different subnet and gateway. </a:t>
            </a:r>
          </a:p>
          <a:p>
            <a:endParaRPr lang="en-US" dirty="0"/>
          </a:p>
          <a:p>
            <a:r>
              <a:rPr lang="en-US" dirty="0"/>
              <a:t>It means that when we attach the container/s with this specific bridge network, container will get the IP from this range only.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80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create a new container, we should use “--network=custom-bridge-name” to attach the container with specific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have two custom bridge network, so we are creating 2 containers under </a:t>
            </a:r>
            <a:r>
              <a:rPr lang="en-US" dirty="0" err="1"/>
              <a:t>testrbidge1</a:t>
            </a:r>
            <a:r>
              <a:rPr lang="en-US" dirty="0"/>
              <a:t> network, so that we can perform networking test. In this, we will be going to ping the IP address of 2</a:t>
            </a:r>
            <a:r>
              <a:rPr lang="en-US" baseline="30000" dirty="0"/>
              <a:t>nd</a:t>
            </a:r>
            <a:r>
              <a:rPr lang="en-US" dirty="0"/>
              <a:t> container from container1. Further, we will ping the container 2 name from container 1.</a:t>
            </a:r>
          </a:p>
          <a:p>
            <a:endParaRPr lang="en-US" dirty="0"/>
          </a:p>
          <a:p>
            <a:r>
              <a:rPr lang="en-US" dirty="0"/>
              <a:t>After that, we will create another 2 container, but this time under </a:t>
            </a:r>
            <a:r>
              <a:rPr lang="en-US" dirty="0" err="1"/>
              <a:t>testbridge2</a:t>
            </a:r>
            <a:r>
              <a:rPr lang="en-US" dirty="0"/>
              <a:t> network. Kindly bear in mind that we will using different Host machine port numbers. </a:t>
            </a:r>
          </a:p>
          <a:p>
            <a:endParaRPr lang="en-US" dirty="0"/>
          </a:p>
          <a:p>
            <a:r>
              <a:rPr lang="en-US" dirty="0"/>
              <a:t>Let’s check the IP address assigned by the custom bridge network. First container get the 172.18 series IP, whereas other container which is attach to </a:t>
            </a:r>
            <a:r>
              <a:rPr lang="en-US" dirty="0" err="1"/>
              <a:t>testbridge2</a:t>
            </a:r>
            <a:r>
              <a:rPr lang="en-US" dirty="0"/>
              <a:t> network, gets 172.19 series 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01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1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8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Bridge network uses the inbuilt DNS of Docker engine. However, due to the security reason, inbuilt </a:t>
            </a:r>
            <a:r>
              <a:rPr lang="en-US" dirty="0" err="1"/>
              <a:t>dns</a:t>
            </a:r>
            <a:r>
              <a:rPr lang="en-US" dirty="0"/>
              <a:t> service is not used with default bridge network.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Step 1, we created a VM with the help of </a:t>
            </a:r>
            <a:r>
              <a:rPr lang="en-US" dirty="0" err="1"/>
              <a:t>VirtualBOX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Step 2, we installed the CentOS 9 Operating System.</a:t>
            </a:r>
          </a:p>
          <a:p>
            <a:endParaRPr lang="en-US" dirty="0"/>
          </a:p>
          <a:p>
            <a:r>
              <a:rPr lang="en-US" dirty="0"/>
              <a:t>After that, we removed the old container engines such as, Docker, </a:t>
            </a:r>
            <a:r>
              <a:rPr lang="en-US" dirty="0" err="1"/>
              <a:t>Podman</a:t>
            </a:r>
            <a:r>
              <a:rPr lang="en-US" dirty="0"/>
              <a:t> and </a:t>
            </a:r>
            <a:r>
              <a:rPr lang="en-US" dirty="0" err="1"/>
              <a:t>Buildah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finally, we installed the Docker Engine on the top of CentOS 9 OS with the help of "yum install docker" command. </a:t>
            </a:r>
          </a:p>
          <a:p>
            <a:endParaRPr lang="en-US" dirty="0"/>
          </a:p>
          <a:p>
            <a:r>
              <a:rPr lang="en-US" dirty="0"/>
              <a:t>If you have not watched these steps, then I recommend you press the I button on the top right-hand side.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2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check the Ip address of container 2 of </a:t>
            </a:r>
            <a:r>
              <a:rPr lang="en-US" dirty="0" err="1"/>
              <a:t>testbridge2</a:t>
            </a:r>
            <a:r>
              <a:rPr lang="en-US" dirty="0"/>
              <a:t> network and the IP is 172.19.0.2</a:t>
            </a:r>
          </a:p>
          <a:p>
            <a:endParaRPr lang="en-US" dirty="0"/>
          </a:p>
          <a:p>
            <a:r>
              <a:rPr lang="en-US" dirty="0"/>
              <a:t>Ping this IP from container1 of </a:t>
            </a:r>
            <a:r>
              <a:rPr lang="en-US" dirty="0" err="1"/>
              <a:t>testbridge1</a:t>
            </a:r>
            <a:r>
              <a:rPr lang="en-US" dirty="0"/>
              <a:t> network and the result is negative.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ping the container 1 name of </a:t>
            </a:r>
            <a:r>
              <a:rPr lang="en-US" dirty="0" err="1"/>
              <a:t>testbridge2</a:t>
            </a:r>
            <a:r>
              <a:rPr lang="en-US" dirty="0"/>
              <a:t> from container1 </a:t>
            </a:r>
            <a:r>
              <a:rPr lang="en-US" dirty="0" err="1"/>
              <a:t>testbridge1</a:t>
            </a:r>
            <a:r>
              <a:rPr lang="en-US" dirty="0"/>
              <a:t> and the result is negative. </a:t>
            </a:r>
          </a:p>
          <a:p>
            <a:endParaRPr lang="en-US" dirty="0"/>
          </a:p>
          <a:p>
            <a:r>
              <a:rPr lang="en-US" dirty="0"/>
              <a:t>It means that by default, </a:t>
            </a:r>
            <a:r>
              <a:rPr lang="en-US" dirty="0" err="1"/>
              <a:t>testbridge1</a:t>
            </a:r>
            <a:r>
              <a:rPr lang="en-US" dirty="0"/>
              <a:t> network’s containers can not ping to </a:t>
            </a:r>
            <a:r>
              <a:rPr lang="en-US" dirty="0" err="1"/>
              <a:t>testbridge2</a:t>
            </a:r>
            <a:r>
              <a:rPr lang="en-US" dirty="0"/>
              <a:t> containers.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78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/>
              <a:t>## Default Bridge driver</a:t>
            </a:r>
          </a:p>
          <a:p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-container1  -p 3901:80 mywebserver1</a:t>
            </a:r>
          </a:p>
          <a:p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-container2  -p 3902:80 mywebserver1</a:t>
            </a:r>
          </a:p>
          <a:p>
            <a:r>
              <a:rPr lang="en-US" dirty="0"/>
              <a:t>docker container  inspect </a:t>
            </a:r>
            <a:r>
              <a:rPr lang="en-US" dirty="0" err="1"/>
              <a:t>cut1</a:t>
            </a:r>
            <a:r>
              <a:rPr lang="en-US" dirty="0"/>
              <a:t>-container2 | grep -i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docker container run -it -d --name  </a:t>
            </a:r>
            <a:r>
              <a:rPr lang="en-US" dirty="0" err="1"/>
              <a:t>cut2</a:t>
            </a:r>
            <a:r>
              <a:rPr lang="en-US" dirty="0"/>
              <a:t>-container1  -p 3903:80 mywebserver1</a:t>
            </a:r>
          </a:p>
          <a:p>
            <a:r>
              <a:rPr lang="en-US" dirty="0"/>
              <a:t>docker container  inspect  </a:t>
            </a:r>
            <a:r>
              <a:rPr lang="en-US" dirty="0" err="1"/>
              <a:t>cut2</a:t>
            </a:r>
            <a:r>
              <a:rPr lang="en-US" dirty="0"/>
              <a:t>-container1 | grep -i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docker container exec container1 ping -c 2 172.17.0.4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cust1</a:t>
            </a:r>
            <a:r>
              <a:rPr lang="en-US" dirty="0"/>
              <a:t>-container1  /bin/bash</a:t>
            </a:r>
          </a:p>
          <a:p>
            <a:endParaRPr lang="en-US" dirty="0"/>
          </a:p>
          <a:p>
            <a:r>
              <a:rPr lang="en-US" dirty="0"/>
              <a:t>### How to create custom network bridge ####</a:t>
            </a:r>
          </a:p>
          <a:p>
            <a:r>
              <a:rPr lang="en-US" dirty="0"/>
              <a:t>docker network  inspect testbridge1</a:t>
            </a:r>
          </a:p>
          <a:p>
            <a:r>
              <a:rPr lang="en-US" dirty="0"/>
              <a:t>docker network  inspect bridge | grep Subnet</a:t>
            </a:r>
          </a:p>
          <a:p>
            <a:r>
              <a:rPr lang="en-US" dirty="0"/>
              <a:t>docker run -</a:t>
            </a:r>
            <a:r>
              <a:rPr lang="en-US" dirty="0" err="1"/>
              <a:t>itd</a:t>
            </a:r>
            <a:r>
              <a:rPr lang="en-US" dirty="0"/>
              <a:t> --network= testbridge1 mywebserver1</a:t>
            </a:r>
          </a:p>
          <a:p>
            <a:r>
              <a:rPr lang="en-US" dirty="0"/>
              <a:t>docker container run -it -d --network=testbridge1  --name testbridge1-container1  -p 3904:80 mywebserver1</a:t>
            </a:r>
          </a:p>
          <a:p>
            <a:r>
              <a:rPr lang="en-US" dirty="0"/>
              <a:t>docker container run -it -d --network=testbridge1  --name testbridge1-container2  -p 3905:80 mywebserver1</a:t>
            </a:r>
          </a:p>
          <a:p>
            <a:endParaRPr lang="en-US" dirty="0"/>
          </a:p>
          <a:p>
            <a:r>
              <a:rPr lang="en-US" dirty="0"/>
              <a:t>docker container run -it -d --network=</a:t>
            </a:r>
            <a:r>
              <a:rPr lang="en-US" dirty="0" err="1"/>
              <a:t>testbridge2</a:t>
            </a:r>
            <a:r>
              <a:rPr lang="en-US" dirty="0"/>
              <a:t> --name </a:t>
            </a:r>
            <a:r>
              <a:rPr lang="en-US" dirty="0" err="1"/>
              <a:t>testbridge2</a:t>
            </a:r>
            <a:r>
              <a:rPr lang="en-US" dirty="0"/>
              <a:t>-container1  -p 3906:80 mywebserver1</a:t>
            </a:r>
          </a:p>
          <a:p>
            <a:r>
              <a:rPr lang="en-US" dirty="0"/>
              <a:t>docker container run -it -d  --net </a:t>
            </a:r>
            <a:r>
              <a:rPr lang="en-US" dirty="0" err="1"/>
              <a:t>testbridge2</a:t>
            </a:r>
            <a:r>
              <a:rPr lang="en-US" dirty="0"/>
              <a:t>    --cap-add=</a:t>
            </a:r>
            <a:r>
              <a:rPr lang="en-US" dirty="0" err="1"/>
              <a:t>NAT_ADMIN</a:t>
            </a:r>
            <a:r>
              <a:rPr lang="en-US" dirty="0"/>
              <a:t>  --name </a:t>
            </a:r>
            <a:r>
              <a:rPr lang="en-US" dirty="0" err="1"/>
              <a:t>testbridge2</a:t>
            </a:r>
            <a:r>
              <a:rPr lang="en-US" dirty="0"/>
              <a:t>-container2  -p 3907:80 mywebserver1</a:t>
            </a:r>
          </a:p>
          <a:p>
            <a:endParaRPr lang="en-US" dirty="0"/>
          </a:p>
          <a:p>
            <a:r>
              <a:rPr lang="en-US" dirty="0"/>
              <a:t>### This option "--cap-add=</a:t>
            </a:r>
            <a:r>
              <a:rPr lang="en-US" dirty="0" err="1"/>
              <a:t>NAT_ADMIN</a:t>
            </a:r>
            <a:r>
              <a:rPr lang="en-US" dirty="0"/>
              <a:t>" is use to get the super user privileges on container  ####</a:t>
            </a:r>
          </a:p>
          <a:p>
            <a:endParaRPr lang="en-US" dirty="0"/>
          </a:p>
          <a:p>
            <a:r>
              <a:rPr lang="en-US" dirty="0"/>
              <a:t>docker container exec testbridge1-container1 </a:t>
            </a:r>
            <a:r>
              <a:rPr lang="en-US" dirty="0" err="1"/>
              <a:t>ifconfig</a:t>
            </a:r>
            <a:r>
              <a:rPr lang="en-US" dirty="0"/>
              <a:t> </a:t>
            </a:r>
            <a:r>
              <a:rPr lang="en-US" dirty="0" err="1"/>
              <a:t>eth0</a:t>
            </a:r>
            <a:r>
              <a:rPr lang="en-US" dirty="0"/>
              <a:t> | grep Mask</a:t>
            </a:r>
          </a:p>
          <a:p>
            <a:r>
              <a:rPr lang="en-US" dirty="0"/>
              <a:t> </a:t>
            </a: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err="1"/>
              <a:t>addr:172.18.0.2</a:t>
            </a:r>
            <a:r>
              <a:rPr lang="en-US" dirty="0"/>
              <a:t>  </a:t>
            </a:r>
            <a:r>
              <a:rPr lang="en-US" dirty="0" err="1"/>
              <a:t>Bcast:172.18.255.255</a:t>
            </a:r>
            <a:r>
              <a:rPr lang="en-US" dirty="0"/>
              <a:t>  </a:t>
            </a:r>
            <a:r>
              <a:rPr lang="en-US" dirty="0" err="1"/>
              <a:t>Mask:255.255.0.0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container exec </a:t>
            </a:r>
            <a:r>
              <a:rPr lang="en-US" dirty="0" err="1"/>
              <a:t>testbridge2</a:t>
            </a:r>
            <a:r>
              <a:rPr lang="en-US" dirty="0"/>
              <a:t>-container1 </a:t>
            </a:r>
            <a:r>
              <a:rPr lang="en-US" dirty="0" err="1"/>
              <a:t>ifconfig</a:t>
            </a:r>
            <a:r>
              <a:rPr lang="en-US" dirty="0"/>
              <a:t> </a:t>
            </a:r>
            <a:r>
              <a:rPr lang="en-US" dirty="0" err="1"/>
              <a:t>eth0</a:t>
            </a:r>
            <a:r>
              <a:rPr lang="en-US" dirty="0"/>
              <a:t> | grep Mask</a:t>
            </a:r>
          </a:p>
          <a:p>
            <a:r>
              <a:rPr lang="en-US" dirty="0"/>
              <a:t>  </a:t>
            </a: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err="1"/>
              <a:t>addr:172.19.0.2</a:t>
            </a:r>
            <a:r>
              <a:rPr lang="en-US" dirty="0"/>
              <a:t>  </a:t>
            </a:r>
            <a:r>
              <a:rPr lang="en-US" dirty="0" err="1"/>
              <a:t>Bcast:172.19.255.255</a:t>
            </a:r>
            <a:r>
              <a:rPr lang="en-US" dirty="0"/>
              <a:t>  </a:t>
            </a:r>
            <a:r>
              <a:rPr lang="en-US" dirty="0" err="1"/>
              <a:t>Mask:255.255.0.0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###Ping test within custom bridge network ####</a:t>
            </a:r>
          </a:p>
          <a:p>
            <a:r>
              <a:rPr lang="en-US" dirty="0"/>
              <a:t>docker container inspect testbridge1-container2 | grep -i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docker container exec testbridge1-container1 ping -c 2 172.18.0.3</a:t>
            </a:r>
          </a:p>
          <a:p>
            <a:endParaRPr lang="en-US" dirty="0"/>
          </a:p>
          <a:p>
            <a:r>
              <a:rPr lang="en-US" dirty="0"/>
              <a:t>docker container exec testbridge1-container1 ping -c 2 testbridge1-container2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 Ping test within custom bridge network ##########</a:t>
            </a:r>
          </a:p>
          <a:p>
            <a:r>
              <a:rPr lang="en-US" dirty="0"/>
              <a:t>docker container inspect testbridge1-container2 | grep -i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"172.18.0.3",</a:t>
            </a:r>
          </a:p>
          <a:p>
            <a:endParaRPr lang="en-US" dirty="0"/>
          </a:p>
          <a:p>
            <a:r>
              <a:rPr lang="en-US" dirty="0"/>
              <a:t>[root@ ~]#  docker container exec testbridge1-container1 ping -c 2 172.18.0.3</a:t>
            </a:r>
          </a:p>
          <a:p>
            <a:r>
              <a:rPr lang="en-US" dirty="0"/>
              <a:t>PING 172.18.0.3 (172.18.0.3) 56(84) bytes of data.</a:t>
            </a:r>
          </a:p>
          <a:p>
            <a:r>
              <a:rPr lang="en-US" dirty="0"/>
              <a:t>64 bytes from 172.18.0.3: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time=0.142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172.18.0.3: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time=0.063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[root@ ~]#   docker container exec testbridge1-container1 ping -c 2 testbridge1-container2</a:t>
            </a:r>
          </a:p>
          <a:p>
            <a:r>
              <a:rPr lang="en-US" dirty="0"/>
              <a:t>PING testbridge1-container2 (172.18.0.3) 56(84) bytes of data.</a:t>
            </a:r>
          </a:p>
          <a:p>
            <a:r>
              <a:rPr lang="en-US" dirty="0"/>
              <a:t>64 bytes from testbridge1-</a:t>
            </a:r>
            <a:r>
              <a:rPr lang="en-US" dirty="0" err="1"/>
              <a:t>container2.testbridge1</a:t>
            </a:r>
            <a:r>
              <a:rPr lang="en-US" dirty="0"/>
              <a:t> (172.18.0.3):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time=0.072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testbridge1-</a:t>
            </a:r>
            <a:r>
              <a:rPr lang="en-US" dirty="0" err="1"/>
              <a:t>container2.testbridge1</a:t>
            </a:r>
            <a:r>
              <a:rPr lang="en-US" dirty="0"/>
              <a:t> (172.18.0.3):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time=0.066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 Inbuild DNS in container  ####</a:t>
            </a:r>
          </a:p>
          <a:p>
            <a:r>
              <a:rPr lang="en-US" dirty="0"/>
              <a:t>[root@ ~]# docker container exec testbridge1-container1  cat /etc/</a:t>
            </a:r>
            <a:r>
              <a:rPr lang="en-US" dirty="0" err="1"/>
              <a:t>resolv.conf</a:t>
            </a:r>
            <a:endParaRPr lang="en-US" dirty="0"/>
          </a:p>
          <a:p>
            <a:r>
              <a:rPr lang="en-US" dirty="0"/>
              <a:t>nameserver 127.0.0.11</a:t>
            </a:r>
          </a:p>
          <a:p>
            <a:r>
              <a:rPr lang="en-US" dirty="0"/>
              <a:t>options </a:t>
            </a:r>
            <a:r>
              <a:rPr lang="en-US" dirty="0" err="1"/>
              <a:t>ndots:0</a:t>
            </a:r>
            <a:endParaRPr lang="en-US" dirty="0"/>
          </a:p>
          <a:p>
            <a:r>
              <a:rPr lang="en-US" dirty="0"/>
              <a:t>[root@ ~]#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 Ping test between two custom bridge network####</a:t>
            </a:r>
          </a:p>
          <a:p>
            <a:r>
              <a:rPr lang="en-US" dirty="0"/>
              <a:t>[root@ ~]#  docker container inspect </a:t>
            </a:r>
            <a:r>
              <a:rPr lang="en-US" dirty="0" err="1"/>
              <a:t>testbridge2</a:t>
            </a:r>
            <a:r>
              <a:rPr lang="en-US" dirty="0"/>
              <a:t>-container1 | grep -i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"",</a:t>
            </a:r>
          </a:p>
          <a:p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"172.19.0.2",</a:t>
            </a:r>
          </a:p>
          <a:p>
            <a:endParaRPr lang="en-US" dirty="0"/>
          </a:p>
          <a:p>
            <a:r>
              <a:rPr lang="en-US" dirty="0"/>
              <a:t>[root@ ~]#  docker container exec testbridge1-container1 ping -c 2 -w 3  172.19.0.2</a:t>
            </a:r>
          </a:p>
          <a:p>
            <a:r>
              <a:rPr lang="en-US" dirty="0"/>
              <a:t>PING 172.19.0.2 (172.19.0.2) 56(84) bytes of data.</a:t>
            </a:r>
          </a:p>
          <a:p>
            <a:endParaRPr lang="en-US" dirty="0"/>
          </a:p>
          <a:p>
            <a:r>
              <a:rPr lang="en-US" dirty="0"/>
              <a:t>--- 172.19.0.2 ping statistics ---</a:t>
            </a:r>
          </a:p>
          <a:p>
            <a:r>
              <a:rPr lang="en-US" dirty="0"/>
              <a:t>3 packets transmitted, 0 received, 100% packet loss, time </a:t>
            </a:r>
            <a:r>
              <a:rPr lang="en-US" dirty="0" err="1"/>
              <a:t>2048ms</a:t>
            </a:r>
            <a:endParaRPr lang="en-US" dirty="0"/>
          </a:p>
          <a:p>
            <a:endParaRPr lang="en-US" dirty="0"/>
          </a:p>
          <a:p>
            <a:r>
              <a:rPr lang="en-US" dirty="0"/>
              <a:t>[root@ ~]#  docker container exec testbridge1-container1 ping -c 2 -w 3 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r>
              <a:rPr lang="en-US" dirty="0"/>
              <a:t>ping: unknown host </a:t>
            </a:r>
            <a:r>
              <a:rPr lang="en-US" dirty="0" err="1"/>
              <a:t>testbridge2</a:t>
            </a:r>
            <a:r>
              <a:rPr lang="en-US" dirty="0"/>
              <a:t>-container2</a:t>
            </a:r>
          </a:p>
          <a:p>
            <a:r>
              <a:rPr lang="en-US" dirty="0"/>
              <a:t>[root@ ~]#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 How to make a connectivity between two different networks?   ####</a:t>
            </a:r>
          </a:p>
          <a:p>
            <a:r>
              <a:rPr lang="en-US" dirty="0"/>
              <a:t>docker network connect testbridge1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r>
              <a:rPr lang="en-US" dirty="0"/>
              <a:t>docker container exec testbridge1-container1 ping -c 2 -w 3 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r>
              <a:rPr lang="en-US" dirty="0"/>
              <a:t>docker container inspect </a:t>
            </a:r>
            <a:r>
              <a:rPr lang="en-US" dirty="0" err="1"/>
              <a:t>testbridge2</a:t>
            </a:r>
            <a:r>
              <a:rPr lang="en-US" dirty="0"/>
              <a:t>-container1 | grep -i </a:t>
            </a:r>
            <a:r>
              <a:rPr lang="en-US" dirty="0" err="1"/>
              <a:t>IPaddress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  How to remove the connectivity between two different networks?  #####</a:t>
            </a:r>
          </a:p>
          <a:p>
            <a:r>
              <a:rPr lang="en-US" dirty="0"/>
              <a:t>docker network disconnect testbridge1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endParaRPr lang="en-US" dirty="0"/>
          </a:p>
          <a:p>
            <a:r>
              <a:rPr lang="en-US" dirty="0"/>
              <a:t>[root@ ~]#    docker container exec testbridge1-container1 ping -c 2 -w 3 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r>
              <a:rPr lang="en-US" dirty="0"/>
              <a:t>ping: unknown host </a:t>
            </a:r>
            <a:r>
              <a:rPr lang="en-US" dirty="0" err="1"/>
              <a:t>testbridge2</a:t>
            </a:r>
            <a:r>
              <a:rPr lang="en-US" dirty="0"/>
              <a:t>-container1</a:t>
            </a:r>
          </a:p>
          <a:p>
            <a:r>
              <a:rPr lang="en-US" dirty="0"/>
              <a:t>[root@ ~]#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4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created a VM and installed the CentOS 9 OS. After that, removed the container engine packages and then, installed the Docker Engine. </a:t>
            </a:r>
          </a:p>
          <a:p>
            <a:r>
              <a:rPr lang="en-US" dirty="0"/>
              <a:t>Further, we created a Apache2 container, and it is getting the IP address from Docker Engine.  There are 4 steps we performed, kindly remember these 4 steps.</a:t>
            </a:r>
          </a:p>
          <a:p>
            <a:r>
              <a:rPr lang="en-US" dirty="0"/>
              <a:t>Till now, so far so good. But what happen if this VM goes down?</a:t>
            </a:r>
          </a:p>
          <a:p>
            <a:r>
              <a:rPr lang="en-US" dirty="0"/>
              <a:t>All the containers running inside this VM will also go down, right? It means all my applications will be down. </a:t>
            </a:r>
          </a:p>
          <a:p>
            <a:endParaRPr lang="en-US" dirty="0"/>
          </a:p>
          <a:p>
            <a:r>
              <a:rPr lang="en-US" dirty="0"/>
              <a:t>For that reason, we need an extra VM so that I can spawn a 2nd container as a backup or secondary application on other VM or second hardware. </a:t>
            </a:r>
          </a:p>
          <a:p>
            <a:r>
              <a:rPr lang="en-US" dirty="0"/>
              <a:t>Due to this, we need a connectivity between these two containers which are hosted on two different VMs.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0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First VM, </a:t>
            </a:r>
          </a:p>
          <a:p>
            <a:r>
              <a:rPr lang="en-US" dirty="0"/>
              <a:t>and we have another 4 VMs.  All these VMs we have already performed 4 Steps what we discussed in last sides. </a:t>
            </a:r>
          </a:p>
          <a:p>
            <a:endParaRPr lang="en-US" dirty="0"/>
          </a:p>
          <a:p>
            <a:r>
              <a:rPr lang="en-US" dirty="0"/>
              <a:t>If we create any network driver on one Host machine / VM, it won’t be reflected to another machines. This is the reason, first, we must add them in a group. </a:t>
            </a:r>
          </a:p>
          <a:p>
            <a:r>
              <a:rPr lang="en-US" dirty="0"/>
              <a:t>The good news is that Docker has a package that do this job and package name is SWARM. </a:t>
            </a:r>
          </a:p>
          <a:p>
            <a:endParaRPr lang="en-US" dirty="0"/>
          </a:p>
          <a:p>
            <a:r>
              <a:rPr lang="en-US" dirty="0"/>
              <a:t>I will cover this package in upcoming topic, but today, we will be going to enable the SWARM service and then create a network driver called Overlay network. </a:t>
            </a:r>
          </a:p>
          <a:p>
            <a:endParaRPr lang="en-US" dirty="0"/>
          </a:p>
          <a:p>
            <a:r>
              <a:rPr lang="en-US" dirty="0"/>
              <a:t>Now, we create an Overlay network driver.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15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6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7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01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1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###############  On Master Node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ip</a:t>
            </a:r>
            <a:r>
              <a:rPr lang="en-US" dirty="0"/>
              <a:t> a </a:t>
            </a:r>
          </a:p>
          <a:p>
            <a:r>
              <a:rPr lang="en-US" dirty="0"/>
              <a:t>1: lo: &lt;</a:t>
            </a:r>
            <a:r>
              <a:rPr lang="en-US" dirty="0" err="1"/>
              <a:t>LOOPBACK,UP,LOWER_UP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65536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noqueue</a:t>
            </a:r>
            <a:r>
              <a:rPr lang="en-US" dirty="0"/>
              <a:t> state UNKNOWN group default </a:t>
            </a:r>
            <a:r>
              <a:rPr lang="en-US" dirty="0" err="1"/>
              <a:t>qlen</a:t>
            </a:r>
            <a:r>
              <a:rPr lang="en-US" dirty="0"/>
              <a:t> 1000</a:t>
            </a:r>
          </a:p>
          <a:p>
            <a:r>
              <a:rPr lang="en-US" dirty="0"/>
              <a:t>    link/loopback 00:00:00:00:00:00 </a:t>
            </a:r>
            <a:r>
              <a:rPr lang="en-US" dirty="0" err="1"/>
              <a:t>brd</a:t>
            </a:r>
            <a:r>
              <a:rPr lang="en-US" dirty="0"/>
              <a:t> 00:00:00:00:00:00</a:t>
            </a:r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127.0.0.1/8 scope host lo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    </a:t>
            </a:r>
            <a:r>
              <a:rPr lang="en-US" dirty="0" err="1"/>
              <a:t>inet6</a:t>
            </a:r>
            <a:r>
              <a:rPr lang="en-US" dirty="0"/>
              <a:t> ::1/128 scope host 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2: </a:t>
            </a:r>
            <a:r>
              <a:rPr lang="en-US" dirty="0" err="1"/>
              <a:t>enp0s3</a:t>
            </a:r>
            <a:r>
              <a:rPr lang="en-US" dirty="0"/>
              <a:t>: &lt;</a:t>
            </a:r>
            <a:r>
              <a:rPr lang="en-US" dirty="0" err="1"/>
              <a:t>BROADCAST,MULTICAST,UP,LOWER_UP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1500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fq_codel</a:t>
            </a:r>
            <a:r>
              <a:rPr lang="en-US" dirty="0"/>
              <a:t> state UP group default </a:t>
            </a:r>
            <a:r>
              <a:rPr lang="en-US" dirty="0" err="1"/>
              <a:t>qlen</a:t>
            </a:r>
            <a:r>
              <a:rPr lang="en-US" dirty="0"/>
              <a:t> 1000</a:t>
            </a:r>
          </a:p>
          <a:p>
            <a:r>
              <a:rPr lang="en-US" dirty="0"/>
              <a:t>    link/ether </a:t>
            </a:r>
            <a:r>
              <a:rPr lang="en-US" dirty="0" err="1"/>
              <a:t>08:00:27:1f:3e:a8</a:t>
            </a:r>
            <a:r>
              <a:rPr lang="en-US" dirty="0"/>
              <a:t> </a:t>
            </a:r>
            <a:r>
              <a:rPr lang="en-US" dirty="0" err="1"/>
              <a:t>brd</a:t>
            </a:r>
            <a:r>
              <a:rPr lang="en-US" dirty="0"/>
              <a:t> </a:t>
            </a:r>
            <a:r>
              <a:rPr lang="en-US" dirty="0" err="1"/>
              <a:t>ff:ff:ff:ff:ff:ff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192.168.1.19/24 </a:t>
            </a:r>
            <a:r>
              <a:rPr lang="en-US" dirty="0" err="1"/>
              <a:t>brd</a:t>
            </a:r>
            <a:r>
              <a:rPr lang="en-US" dirty="0"/>
              <a:t> 192.168.1.255 scope global dynamic </a:t>
            </a:r>
            <a:r>
              <a:rPr lang="en-US" dirty="0" err="1"/>
              <a:t>noprefixroute</a:t>
            </a:r>
            <a:r>
              <a:rPr lang="en-US" dirty="0"/>
              <a:t>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</a:t>
            </a:r>
            <a:r>
              <a:rPr lang="en-US" dirty="0" err="1"/>
              <a:t>76467sec</a:t>
            </a:r>
            <a:r>
              <a:rPr lang="en-US" dirty="0"/>
              <a:t> </a:t>
            </a:r>
            <a:r>
              <a:rPr lang="en-US" dirty="0" err="1"/>
              <a:t>preferred_lft</a:t>
            </a:r>
            <a:r>
              <a:rPr lang="en-US" dirty="0"/>
              <a:t> </a:t>
            </a:r>
            <a:r>
              <a:rPr lang="en-US" dirty="0" err="1"/>
              <a:t>76467sec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inet6</a:t>
            </a:r>
            <a:r>
              <a:rPr lang="en-US" dirty="0"/>
              <a:t> </a:t>
            </a:r>
            <a:r>
              <a:rPr lang="en-US" dirty="0" err="1"/>
              <a:t>fe80</a:t>
            </a:r>
            <a:r>
              <a:rPr lang="en-US" dirty="0"/>
              <a:t>::</a:t>
            </a:r>
            <a:r>
              <a:rPr lang="en-US" dirty="0" err="1"/>
              <a:t>a00:27ff:fe1f:3ea8</a:t>
            </a:r>
            <a:r>
              <a:rPr lang="en-US" dirty="0"/>
              <a:t>/64 scope link </a:t>
            </a:r>
            <a:r>
              <a:rPr lang="en-US" dirty="0" err="1"/>
              <a:t>noprefixroute</a:t>
            </a:r>
            <a:r>
              <a:rPr lang="en-US" dirty="0"/>
              <a:t> </a:t>
            </a:r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r>
              <a:rPr lang="en-US" dirty="0"/>
              <a:t>3: </a:t>
            </a:r>
            <a:r>
              <a:rPr lang="en-US" dirty="0" err="1"/>
              <a:t>docker0</a:t>
            </a:r>
            <a:r>
              <a:rPr lang="en-US" dirty="0"/>
              <a:t>: &lt;NO-</a:t>
            </a:r>
            <a:r>
              <a:rPr lang="en-US" dirty="0" err="1"/>
              <a:t>CARRIER,BROADCAST,MULTICAST,UP</a:t>
            </a:r>
            <a:r>
              <a:rPr lang="en-US" dirty="0"/>
              <a:t>&gt; </a:t>
            </a:r>
            <a:r>
              <a:rPr lang="en-US" dirty="0" err="1"/>
              <a:t>mtu</a:t>
            </a:r>
            <a:r>
              <a:rPr lang="en-US" dirty="0"/>
              <a:t> 1500 </a:t>
            </a:r>
            <a:r>
              <a:rPr lang="en-US" dirty="0" err="1"/>
              <a:t>qdisc</a:t>
            </a:r>
            <a:r>
              <a:rPr lang="en-US" dirty="0"/>
              <a:t> </a:t>
            </a:r>
            <a:r>
              <a:rPr lang="en-US" dirty="0" err="1"/>
              <a:t>noqueue</a:t>
            </a:r>
            <a:r>
              <a:rPr lang="en-US" dirty="0"/>
              <a:t> state DOWN group default </a:t>
            </a:r>
          </a:p>
          <a:p>
            <a:r>
              <a:rPr lang="en-US" dirty="0"/>
              <a:t>    link/ether </a:t>
            </a:r>
            <a:r>
              <a:rPr lang="en-US" dirty="0" err="1"/>
              <a:t>02:42:de:d2:b4:cb</a:t>
            </a:r>
            <a:r>
              <a:rPr lang="en-US" dirty="0"/>
              <a:t> </a:t>
            </a:r>
            <a:r>
              <a:rPr lang="en-US" dirty="0" err="1"/>
              <a:t>brd</a:t>
            </a:r>
            <a:r>
              <a:rPr lang="en-US" dirty="0"/>
              <a:t> </a:t>
            </a:r>
            <a:r>
              <a:rPr lang="en-US" dirty="0" err="1"/>
              <a:t>ff:ff:ff:ff:ff:ff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inet</a:t>
            </a:r>
            <a:r>
              <a:rPr lang="en-US" dirty="0"/>
              <a:t> 172.17.0.1/16 </a:t>
            </a:r>
            <a:r>
              <a:rPr lang="en-US" dirty="0" err="1"/>
              <a:t>brd</a:t>
            </a:r>
            <a:r>
              <a:rPr lang="en-US" dirty="0"/>
              <a:t> 172.17.255.255 scope global </a:t>
            </a:r>
            <a:r>
              <a:rPr lang="en-US" dirty="0" err="1"/>
              <a:t>docker0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valid_lft</a:t>
            </a:r>
            <a:r>
              <a:rPr lang="en-US" dirty="0"/>
              <a:t> forever </a:t>
            </a:r>
            <a:r>
              <a:rPr lang="en-US" dirty="0" err="1"/>
              <a:t>preferred_lft</a:t>
            </a:r>
            <a:r>
              <a:rPr lang="en-US" dirty="0"/>
              <a:t> forever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disable </a:t>
            </a:r>
            <a:r>
              <a:rPr lang="en-US" dirty="0" err="1"/>
              <a:t>firewalld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container ls -a</a:t>
            </a:r>
          </a:p>
          <a:p>
            <a:r>
              <a:rPr lang="en-US" dirty="0"/>
              <a:t>CONTAINER ID   IMAGE     COMMAND   CREATED   STATUS    PORTS     NAMES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host      local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null      local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swarm init</a:t>
            </a:r>
          </a:p>
          <a:p>
            <a:r>
              <a:rPr lang="en-US" dirty="0"/>
              <a:t>Swarm initialized: current node (</a:t>
            </a:r>
            <a:r>
              <a:rPr lang="en-US" dirty="0" err="1"/>
              <a:t>y0hna30o6fv2zlulzg30r9lfg</a:t>
            </a:r>
            <a:r>
              <a:rPr lang="en-US" dirty="0"/>
              <a:t>) is now a manager.</a:t>
            </a:r>
          </a:p>
          <a:p>
            <a:endParaRPr lang="en-US" dirty="0"/>
          </a:p>
          <a:p>
            <a:r>
              <a:rPr lang="en-US" dirty="0"/>
              <a:t>To add a worker to this swarm, run the following command:</a:t>
            </a:r>
          </a:p>
          <a:p>
            <a:endParaRPr lang="en-US" dirty="0"/>
          </a:p>
          <a:p>
            <a:r>
              <a:rPr lang="en-US" dirty="0"/>
              <a:t>    docker swarm join --token SWMTKN-1-52hdoybuvxjl86x7col5v9hin7un0bazil5odk5ixxroznmhz6-8qvgeg3v0pi8lsl5nk5zdvabq 192.168.1.19:2377</a:t>
            </a:r>
          </a:p>
          <a:p>
            <a:endParaRPr lang="en-US" dirty="0"/>
          </a:p>
          <a:p>
            <a:r>
              <a:rPr lang="en-US" dirty="0"/>
              <a:t>To add a manager to this swarm, run 'docker swarm join-token manager' and follow the instructions.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--add-port=2377/</a:t>
            </a:r>
            <a:r>
              <a:rPr lang="en-US" dirty="0" err="1"/>
              <a:t>tcp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--add-port=7946/</a:t>
            </a:r>
            <a:r>
              <a:rPr lang="en-US" dirty="0" err="1"/>
              <a:t>tcp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--add-port=7946/</a:t>
            </a:r>
            <a:r>
              <a:rPr lang="en-US" dirty="0" err="1"/>
              <a:t>udp</a:t>
            </a:r>
            <a:r>
              <a:rPr lang="en-US" dirty="0"/>
              <a:t> --permanent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--add-port=4789/</a:t>
            </a:r>
            <a:r>
              <a:rPr lang="en-US" dirty="0" err="1"/>
              <a:t>udp</a:t>
            </a:r>
            <a:r>
              <a:rPr lang="en-US" dirty="0"/>
              <a:t> --permanent 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firewall-</a:t>
            </a:r>
            <a:r>
              <a:rPr lang="en-US" dirty="0" err="1"/>
              <a:t>cmd</a:t>
            </a:r>
            <a:r>
              <a:rPr lang="en-US" dirty="0"/>
              <a:t> --reload</a:t>
            </a:r>
          </a:p>
          <a:p>
            <a:r>
              <a:rPr lang="en-US" dirty="0"/>
              <a:t>success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 Execute the below commands on Salve server #############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firewalld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  <a:r>
              <a:rPr lang="en-US" dirty="0" err="1"/>
              <a:t>systemctl</a:t>
            </a:r>
            <a:r>
              <a:rPr lang="en-US" dirty="0"/>
              <a:t> disable </a:t>
            </a:r>
            <a:r>
              <a:rPr lang="en-US" dirty="0" err="1"/>
              <a:t>firewalld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swarm join --token SWMTKN-1-52hdoybuvxjl86x7col5v9hin7un0bazil5odk5ixxroznmhz6-8qvgeg3v0pi8lsl5nk5zdvabq 192.168.1.19:2377</a:t>
            </a:r>
          </a:p>
          <a:p>
            <a:r>
              <a:rPr lang="en-US" dirty="0"/>
              <a:t>This node joined a swarm as a worker.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DRIVER    SCOPE</a:t>
            </a:r>
          </a:p>
          <a:p>
            <a:r>
              <a:rPr lang="en-US" dirty="0" err="1"/>
              <a:t>57cb5ec9cd69</a:t>
            </a:r>
            <a:r>
              <a:rPr lang="en-US" dirty="0"/>
              <a:t>   bridge 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###############  On Master Node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node ls</a:t>
            </a:r>
          </a:p>
          <a:p>
            <a:r>
              <a:rPr lang="en-US" dirty="0"/>
              <a:t>ID                            HOSTNAME              STATUS    AVAILABILITY   MANAGER STATUS   ENGINE VERSION</a:t>
            </a:r>
          </a:p>
          <a:p>
            <a:r>
              <a:rPr lang="en-US" dirty="0" err="1"/>
              <a:t>y0hna30o6fv2zlulzg30r9lfg</a:t>
            </a:r>
            <a:r>
              <a:rPr lang="en-US" dirty="0"/>
              <a:t> *   </a:t>
            </a:r>
            <a:r>
              <a:rPr lang="en-US" dirty="0" err="1"/>
              <a:t>docker1.example.com</a:t>
            </a:r>
            <a:r>
              <a:rPr lang="en-US" dirty="0"/>
              <a:t>   Ready     Active         Leader           20.10.14</a:t>
            </a:r>
          </a:p>
          <a:p>
            <a:r>
              <a:rPr lang="en-US" dirty="0" err="1"/>
              <a:t>azcqdjccc14ept9rxlf1f6i6n</a:t>
            </a:r>
            <a:r>
              <a:rPr lang="en-US" dirty="0"/>
              <a:t>     </a:t>
            </a:r>
            <a:r>
              <a:rPr lang="en-US" dirty="0" err="1"/>
              <a:t>docker2</a:t>
            </a:r>
            <a:r>
              <a:rPr lang="en-US" dirty="0"/>
              <a:t>               Ready     Active                          20.10.14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d43beb83a586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create --opt encrypted -d overlay --attachable </a:t>
            </a:r>
            <a:r>
              <a:rPr lang="en-US" dirty="0" err="1"/>
              <a:t>my_overlay</a:t>
            </a:r>
            <a:endParaRPr lang="en-US" dirty="0"/>
          </a:p>
          <a:p>
            <a:r>
              <a:rPr lang="en-US" dirty="0" err="1"/>
              <a:t>iaovhvbnf74gd43nu93a46qpi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6bdf1cc916b8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d43beb83a586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iaovhvbnf74g</a:t>
            </a:r>
            <a:r>
              <a:rPr lang="en-US" dirty="0"/>
              <a:t>   </a:t>
            </a:r>
            <a:r>
              <a:rPr lang="en-US" dirty="0" err="1"/>
              <a:t>my_overlay</a:t>
            </a:r>
            <a:r>
              <a:rPr lang="en-US" dirty="0"/>
              <a:t>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run -</a:t>
            </a:r>
            <a:r>
              <a:rPr lang="en-US" dirty="0" err="1"/>
              <a:t>itd</a:t>
            </a:r>
            <a:r>
              <a:rPr lang="en-US" dirty="0"/>
              <a:t> --name overlay-container1 --network </a:t>
            </a:r>
            <a:r>
              <a:rPr lang="en-US" dirty="0" err="1"/>
              <a:t>my_overlay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###### Execute the below commands on Salve server #############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docker network ls</a:t>
            </a:r>
          </a:p>
          <a:p>
            <a:r>
              <a:rPr lang="en-US" dirty="0"/>
              <a:t>NETWORK ID     NAME              DRIVER    SCOPE</a:t>
            </a:r>
          </a:p>
          <a:p>
            <a:r>
              <a:rPr lang="en-US" dirty="0" err="1"/>
              <a:t>57cb5ec9cd69</a:t>
            </a:r>
            <a:r>
              <a:rPr lang="en-US" dirty="0"/>
              <a:t>   bridge            bridge    local</a:t>
            </a:r>
          </a:p>
          <a:p>
            <a:r>
              <a:rPr lang="en-US" dirty="0" err="1"/>
              <a:t>f79c77e1a148</a:t>
            </a:r>
            <a:r>
              <a:rPr lang="en-US" dirty="0"/>
              <a:t>   </a:t>
            </a:r>
            <a:r>
              <a:rPr lang="en-US" dirty="0" err="1"/>
              <a:t>docker_gwbridge</a:t>
            </a:r>
            <a:r>
              <a:rPr lang="en-US" dirty="0"/>
              <a:t>   bridge    local</a:t>
            </a:r>
          </a:p>
          <a:p>
            <a:r>
              <a:rPr lang="en-US" dirty="0" err="1"/>
              <a:t>8d66995c344a</a:t>
            </a:r>
            <a:r>
              <a:rPr lang="en-US" dirty="0"/>
              <a:t>   host              host      local</a:t>
            </a:r>
          </a:p>
          <a:p>
            <a:r>
              <a:rPr lang="en-US" dirty="0" err="1"/>
              <a:t>lcqle0bghsoh</a:t>
            </a:r>
            <a:r>
              <a:rPr lang="en-US" dirty="0"/>
              <a:t>   ingress           overlay   swarm</a:t>
            </a:r>
          </a:p>
          <a:p>
            <a:r>
              <a:rPr lang="en-US" dirty="0" err="1"/>
              <a:t>c4864127ea6b</a:t>
            </a:r>
            <a:r>
              <a:rPr lang="en-US" dirty="0"/>
              <a:t>   none              null      local</a:t>
            </a:r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root@docker2</a:t>
            </a:r>
            <a:r>
              <a:rPr lang="en-US" dirty="0"/>
              <a:t> ~]#  docker run -</a:t>
            </a:r>
            <a:r>
              <a:rPr lang="en-US" dirty="0" err="1"/>
              <a:t>itd</a:t>
            </a:r>
            <a:r>
              <a:rPr lang="en-US" dirty="0"/>
              <a:t> --name overlay-</a:t>
            </a:r>
            <a:r>
              <a:rPr lang="en-US" dirty="0" err="1"/>
              <a:t>container2</a:t>
            </a:r>
            <a:r>
              <a:rPr lang="en-US" dirty="0"/>
              <a:t> --network </a:t>
            </a:r>
            <a:r>
              <a:rPr lang="en-US" dirty="0" err="1"/>
              <a:t>my_overlay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###############  On Master Node #############</a:t>
            </a:r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docker container exec -it overlay-container1 ping overlay-</a:t>
            </a:r>
            <a:r>
              <a:rPr lang="en-US" dirty="0" err="1"/>
              <a:t>container2</a:t>
            </a:r>
            <a:endParaRPr lang="en-US" dirty="0"/>
          </a:p>
          <a:p>
            <a:r>
              <a:rPr lang="en-US" dirty="0"/>
              <a:t>PING overlay-container1 (10.0.1.10) 56(84) bytes of data.</a:t>
            </a:r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time=0.571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time=0.694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overlay-</a:t>
            </a:r>
            <a:r>
              <a:rPr lang="en-US" dirty="0" err="1"/>
              <a:t>container1.my_overlay</a:t>
            </a:r>
            <a:r>
              <a:rPr lang="en-US" dirty="0"/>
              <a:t> (10.0.1.10): </a:t>
            </a:r>
            <a:r>
              <a:rPr lang="en-US" dirty="0" err="1"/>
              <a:t>icmp_seq</a:t>
            </a:r>
            <a:r>
              <a:rPr lang="en-US" dirty="0"/>
              <a:t>=3 </a:t>
            </a:r>
            <a:r>
              <a:rPr lang="en-US" dirty="0" err="1"/>
              <a:t>ttl</a:t>
            </a:r>
            <a:r>
              <a:rPr lang="en-US" dirty="0"/>
              <a:t>=64 time=2.05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^C</a:t>
            </a:r>
          </a:p>
          <a:p>
            <a:r>
              <a:rPr lang="en-US" dirty="0"/>
              <a:t>--- overlay-container1 ping statistics ---</a:t>
            </a:r>
          </a:p>
          <a:p>
            <a:r>
              <a:rPr lang="en-US" dirty="0"/>
              <a:t>3 packets transmitted, 3 received, 0% packet loss, time </a:t>
            </a:r>
            <a:r>
              <a:rPr lang="en-US" dirty="0" err="1"/>
              <a:t>2008ms</a:t>
            </a:r>
            <a:endParaRPr lang="en-US" dirty="0"/>
          </a:p>
          <a:p>
            <a:r>
              <a:rPr lang="en-US" dirty="0" err="1"/>
              <a:t>rtt</a:t>
            </a:r>
            <a:r>
              <a:rPr lang="en-US" dirty="0"/>
              <a:t> min/avg/max/</a:t>
            </a:r>
            <a:r>
              <a:rPr lang="en-US" dirty="0" err="1"/>
              <a:t>mdev</a:t>
            </a:r>
            <a:r>
              <a:rPr lang="en-US" dirty="0"/>
              <a:t> = 0.571/1.107/2.056/0.672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root@docker1</a:t>
            </a:r>
            <a:r>
              <a:rPr lang="en-US" dirty="0"/>
              <a:t> ~]#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62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IPvlan</a:t>
            </a:r>
            <a:r>
              <a:rPr lang="en-US" dirty="0"/>
              <a:t> driver gives users full control over both </a:t>
            </a:r>
            <a:r>
              <a:rPr lang="en-US" dirty="0" err="1"/>
              <a:t>IPv4</a:t>
            </a:r>
            <a:r>
              <a:rPr lang="en-US" dirty="0"/>
              <a:t> and </a:t>
            </a:r>
            <a:r>
              <a:rPr lang="en-US" dirty="0" err="1"/>
              <a:t>IPv6</a:t>
            </a:r>
            <a:r>
              <a:rPr lang="en-US" dirty="0"/>
              <a:t> addressing. </a:t>
            </a:r>
          </a:p>
          <a:p>
            <a:endParaRPr lang="en-US" dirty="0"/>
          </a:p>
          <a:p>
            <a:r>
              <a:rPr lang="en-US" dirty="0"/>
              <a:t>It means that user has control of layer 2 VLAN tagging and even </a:t>
            </a:r>
            <a:r>
              <a:rPr lang="en-US" dirty="0" err="1"/>
              <a:t>IPvlan</a:t>
            </a:r>
            <a:r>
              <a:rPr lang="en-US" dirty="0"/>
              <a:t> </a:t>
            </a:r>
            <a:r>
              <a:rPr lang="en-US" dirty="0" err="1"/>
              <a:t>L3</a:t>
            </a:r>
            <a:r>
              <a:rPr lang="en-US" dirty="0"/>
              <a:t> routing for users interested in underlay network integration. </a:t>
            </a:r>
          </a:p>
          <a:p>
            <a:r>
              <a:rPr lang="en-US" dirty="0"/>
              <a:t>This is the reason, </a:t>
            </a:r>
            <a:r>
              <a:rPr lang="en-US" dirty="0" err="1"/>
              <a:t>IPVLAN</a:t>
            </a:r>
            <a:r>
              <a:rPr lang="en-US" dirty="0"/>
              <a:t> is a true network virtualization technique. </a:t>
            </a:r>
          </a:p>
          <a:p>
            <a:endParaRPr lang="en-US" dirty="0"/>
          </a:p>
          <a:p>
            <a:r>
              <a:rPr lang="en-US" dirty="0"/>
              <a:t>For other network drivers, we use sub interfaces called </a:t>
            </a:r>
            <a:r>
              <a:rPr lang="en-US" dirty="0" err="1"/>
              <a:t>VERTH</a:t>
            </a:r>
            <a:r>
              <a:rPr lang="en-US" dirty="0"/>
              <a:t>. In </a:t>
            </a:r>
            <a:r>
              <a:rPr lang="en-US" dirty="0" err="1"/>
              <a:t>IPVLAN</a:t>
            </a:r>
            <a:r>
              <a:rPr lang="en-US" dirty="0"/>
              <a:t>, we attach the container directly to the Docker host interface, such as </a:t>
            </a:r>
            <a:r>
              <a:rPr lang="en-US" dirty="0" err="1"/>
              <a:t>eth0</a:t>
            </a:r>
            <a:r>
              <a:rPr lang="en-US" dirty="0"/>
              <a:t> and so 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we created one container with the help of "docker container run" command and right after we install the apache2, vim, curl and </a:t>
            </a:r>
            <a:r>
              <a:rPr lang="en-US" dirty="0" err="1"/>
              <a:t>elink</a:t>
            </a:r>
            <a:r>
              <a:rPr lang="en-US" dirty="0"/>
              <a:t> packages.</a:t>
            </a:r>
          </a:p>
          <a:p>
            <a:endParaRPr lang="en-US" dirty="0"/>
          </a:p>
          <a:p>
            <a:r>
              <a:rPr lang="en-US" dirty="0"/>
              <a:t>Instead of installing the packages, as it takes some time. This is the reason, I am using my image, which has all the packages pre-installed that I created in my previous video. </a:t>
            </a:r>
          </a:p>
          <a:p>
            <a:endParaRPr lang="en-US" dirty="0"/>
          </a:p>
          <a:p>
            <a:r>
              <a:rPr lang="en-US" dirty="0"/>
              <a:t>This container get the IP address from docker engine, and we can check the IP address with the help of "docker container inspect" command.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7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1</a:t>
            </a:r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docker network  create  -d </a:t>
            </a:r>
            <a:r>
              <a:rPr lang="en-US" dirty="0" err="1"/>
              <a:t>ipvlan</a:t>
            </a:r>
            <a:r>
              <a:rPr lang="en-US" dirty="0"/>
              <a:t> --subnet=192.168.1.0/24 --gateway=192.168.1.1 --</a:t>
            </a:r>
            <a:r>
              <a:rPr lang="en-US" dirty="0" err="1"/>
              <a:t>ip</a:t>
            </a:r>
            <a:r>
              <a:rPr lang="en-US" dirty="0"/>
              <a:t>-range=192.168.1.40/30 -o </a:t>
            </a:r>
            <a:r>
              <a:rPr lang="en-US" dirty="0" err="1"/>
              <a:t>ipvlan_mode</a:t>
            </a:r>
            <a:r>
              <a:rPr lang="en-US" dirty="0"/>
              <a:t>=</a:t>
            </a:r>
            <a:r>
              <a:rPr lang="en-US" dirty="0" err="1"/>
              <a:t>l2</a:t>
            </a:r>
            <a:r>
              <a:rPr lang="en-US" dirty="0"/>
              <a:t> -o parent=</a:t>
            </a:r>
            <a:r>
              <a:rPr lang="en-US" dirty="0" err="1"/>
              <a:t>enp0s3</a:t>
            </a:r>
            <a:r>
              <a:rPr lang="en-US" dirty="0"/>
              <a:t> </a:t>
            </a:r>
            <a:r>
              <a:rPr lang="en-US" dirty="0" err="1"/>
              <a:t>ipvlan1</a:t>
            </a:r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ipvlan1-H1-C1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ipvlan1-H1-C2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ifconfig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192.168.1.49    =&gt; </a:t>
            </a:r>
            <a:r>
              <a:rPr lang="en-US" dirty="0" err="1"/>
              <a:t>C2</a:t>
            </a:r>
            <a:r>
              <a:rPr lang="en-US" dirty="0"/>
              <a:t> machine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192.168.1.19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192.168.1.10    ==&gt; My VM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192.168.1.1    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</a:t>
            </a:r>
            <a:r>
              <a:rPr lang="en-US" dirty="0" err="1"/>
              <a:t>host2</a:t>
            </a:r>
            <a:r>
              <a:rPr lang="en-US" dirty="0"/>
              <a:t> IP     ==&gt; This will also work.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Windows IP = 192.168.1.10 </a:t>
            </a:r>
          </a:p>
          <a:p>
            <a:r>
              <a:rPr lang="en-US" dirty="0"/>
              <a:t>Gateway    = 192.168.1.1</a:t>
            </a:r>
          </a:p>
          <a:p>
            <a:r>
              <a:rPr lang="en-US" dirty="0"/>
              <a:t>VM IP      = 192.168.1.19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1</a:t>
            </a:r>
          </a:p>
          <a:p>
            <a:endParaRPr lang="en-US" dirty="0"/>
          </a:p>
          <a:p>
            <a:r>
              <a:rPr lang="en-US" dirty="0"/>
              <a:t>for i in $(docker container ls -</a:t>
            </a:r>
            <a:r>
              <a:rPr lang="en-US" dirty="0" err="1"/>
              <a:t>aq</a:t>
            </a:r>
            <a:r>
              <a:rPr lang="en-US" dirty="0"/>
              <a:t> ) ; do docker container rm -f $i ;done</a:t>
            </a:r>
          </a:p>
          <a:p>
            <a:endParaRPr lang="en-US" dirty="0"/>
          </a:p>
          <a:p>
            <a:r>
              <a:rPr lang="en-US" dirty="0" err="1"/>
              <a:t>ip</a:t>
            </a:r>
            <a:r>
              <a:rPr lang="en-US" dirty="0"/>
              <a:t> a</a:t>
            </a:r>
          </a:p>
          <a:p>
            <a:r>
              <a:rPr lang="en-US" dirty="0"/>
              <a:t>docker network  create  -d </a:t>
            </a:r>
            <a:r>
              <a:rPr lang="en-US" dirty="0" err="1"/>
              <a:t>ipvlan</a:t>
            </a:r>
            <a:r>
              <a:rPr lang="en-US" dirty="0"/>
              <a:t> --subnet=192.168.1.0/24 --gateway=192.168.1.1 --</a:t>
            </a:r>
            <a:r>
              <a:rPr lang="en-US" dirty="0" err="1"/>
              <a:t>ip</a:t>
            </a:r>
            <a:r>
              <a:rPr lang="en-US" dirty="0"/>
              <a:t>-range=192.168.1.50/30 -o </a:t>
            </a:r>
            <a:r>
              <a:rPr lang="en-US" dirty="0" err="1"/>
              <a:t>ipvlan_mode</a:t>
            </a:r>
            <a:r>
              <a:rPr lang="en-US" dirty="0"/>
              <a:t>=</a:t>
            </a:r>
            <a:r>
              <a:rPr lang="en-US" dirty="0" err="1"/>
              <a:t>l2</a:t>
            </a:r>
            <a:r>
              <a:rPr lang="en-US" dirty="0"/>
              <a:t> -o parent=</a:t>
            </a:r>
            <a:r>
              <a:rPr lang="en-US" dirty="0" err="1"/>
              <a:t>enp0s3</a:t>
            </a:r>
            <a:r>
              <a:rPr lang="en-US" dirty="0"/>
              <a:t> </a:t>
            </a:r>
            <a:r>
              <a:rPr lang="en-US" dirty="0" err="1"/>
              <a:t>ipvlan1</a:t>
            </a:r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ipvlan1-H2-C1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/>
              <a:t>docker run --net=</a:t>
            </a:r>
            <a:r>
              <a:rPr lang="en-US" dirty="0" err="1"/>
              <a:t>ipvlan1</a:t>
            </a:r>
            <a:r>
              <a:rPr lang="en-US" dirty="0"/>
              <a:t> -</a:t>
            </a:r>
            <a:r>
              <a:rPr lang="en-US" dirty="0" err="1"/>
              <a:t>itd</a:t>
            </a:r>
            <a:r>
              <a:rPr lang="en-US" dirty="0"/>
              <a:t> --name </a:t>
            </a:r>
            <a:r>
              <a:rPr lang="en-US" dirty="0" err="1"/>
              <a:t>ipvlan1-H2-C2</a:t>
            </a:r>
            <a:r>
              <a:rPr lang="en-US" dirty="0"/>
              <a:t>  alpine /bin/</a:t>
            </a:r>
            <a:r>
              <a:rPr lang="en-US" dirty="0" err="1"/>
              <a:t>sh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network inspect </a:t>
            </a:r>
            <a:r>
              <a:rPr lang="en-US" dirty="0" err="1"/>
              <a:t>ipvlan1</a:t>
            </a:r>
            <a:endParaRPr lang="en-US" dirty="0"/>
          </a:p>
          <a:p>
            <a:endParaRPr lang="en-US" dirty="0"/>
          </a:p>
          <a:p>
            <a:r>
              <a:rPr lang="en-US" dirty="0"/>
              <a:t>ifconfig </a:t>
            </a:r>
            <a:r>
              <a:rPr lang="en-US" dirty="0" err="1"/>
              <a:t>enp0s3</a:t>
            </a:r>
            <a:endParaRPr lang="en-US" dirty="0"/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192.168.1.49    =&gt; </a:t>
            </a:r>
            <a:r>
              <a:rPr lang="en-US" dirty="0" err="1"/>
              <a:t>C2</a:t>
            </a:r>
            <a:r>
              <a:rPr lang="en-US" dirty="0"/>
              <a:t> machine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192.168.1.19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192.168.1.10    ==&gt; My VM IP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192.168.1.1    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ipvlan1-H2-C1</a:t>
            </a:r>
            <a:r>
              <a:rPr lang="en-US" dirty="0"/>
              <a:t> ping </a:t>
            </a:r>
            <a:r>
              <a:rPr lang="en-US" dirty="0" err="1"/>
              <a:t>host2</a:t>
            </a:r>
            <a:r>
              <a:rPr lang="en-US" dirty="0"/>
              <a:t> IP     ==&gt; This will also work.</a:t>
            </a:r>
          </a:p>
          <a:p>
            <a:r>
              <a:rPr lang="en-US" dirty="0"/>
              <a:t>docker container exec -it </a:t>
            </a:r>
            <a:r>
              <a:rPr lang="en-US" dirty="0" err="1"/>
              <a:t>ipvlan1-H1-C1</a:t>
            </a:r>
            <a:r>
              <a:rPr lang="en-US" dirty="0"/>
              <a:t> ping 192.168.1.40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topic is Publish Container’s port to host, let me explain with the help of diagram so that we can understand better.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First, we have a windows machine, and it has 192.168.1.10 IP address</a:t>
            </a:r>
          </a:p>
          <a:p>
            <a:endParaRPr lang="en-US" dirty="0"/>
          </a:p>
          <a:p>
            <a:r>
              <a:rPr lang="en-US" dirty="0"/>
              <a:t>Then, we created a VM and install the OS and it get an IP address from my DHCP server (Wi-Fi router). </a:t>
            </a:r>
          </a:p>
          <a:p>
            <a:endParaRPr lang="en-US" dirty="0"/>
          </a:p>
          <a:p>
            <a:r>
              <a:rPr lang="en-US" dirty="0"/>
              <a:t>Further, we installed the Docker Engine and then create a Container and bind the host machine (VM) port 3901 with container port 80.</a:t>
            </a:r>
          </a:p>
          <a:p>
            <a:endParaRPr lang="en-US" dirty="0"/>
          </a:p>
          <a:p>
            <a:r>
              <a:rPr lang="en-US" dirty="0"/>
              <a:t>In the Windows machine, if we open the web browser, we must type http://</a:t>
            </a:r>
            <a:r>
              <a:rPr lang="en-US" dirty="0" err="1"/>
              <a:t>VM_IP:3901</a:t>
            </a:r>
            <a:r>
              <a:rPr lang="en-US" dirty="0"/>
              <a:t> port number. Because my host machine do not have the information of my container IP address and we bind the all the container traffic (In/ out) on Docker host machine port number 3901.</a:t>
            </a:r>
          </a:p>
          <a:p>
            <a:endParaRPr lang="en-US" dirty="0"/>
          </a:p>
          <a:p>
            <a:r>
              <a:rPr lang="en-US" dirty="0"/>
              <a:t>Same for container 2. Its bind 3902 port. before assigning the port number, it is worth to test if this port is already use or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7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assume that we want to create two </a:t>
            </a:r>
            <a:r>
              <a:rPr lang="en-US" dirty="0" err="1"/>
              <a:t>apache</a:t>
            </a:r>
            <a:r>
              <a:rPr lang="en-US" dirty="0"/>
              <a:t> web server containers and both the applications are running on port 80.</a:t>
            </a:r>
          </a:p>
          <a:p>
            <a:endParaRPr lang="en-US" dirty="0"/>
          </a:p>
          <a:p>
            <a:r>
              <a:rPr lang="en-US" dirty="0"/>
              <a:t>In docker, there is an option called as port mirroring. In this method, we bind one host machine port with container 80 port number. </a:t>
            </a:r>
          </a:p>
          <a:p>
            <a:endParaRPr lang="en-US" dirty="0"/>
          </a:p>
          <a:p>
            <a:r>
              <a:rPr lang="en-US" dirty="0"/>
              <a:t>For an example:   3901:80</a:t>
            </a:r>
          </a:p>
          <a:p>
            <a:r>
              <a:rPr lang="en-US" dirty="0"/>
              <a:t>It means, my first container will open on port 3901</a:t>
            </a:r>
          </a:p>
          <a:p>
            <a:endParaRPr lang="en-US" dirty="0"/>
          </a:p>
          <a:p>
            <a:r>
              <a:rPr lang="en-US" dirty="0"/>
              <a:t>docker container run -it -d --name container1  -p 3901:80 </a:t>
            </a:r>
            <a:r>
              <a:rPr lang="en-US" dirty="0" err="1"/>
              <a:t>mywebserver1</a:t>
            </a:r>
            <a:r>
              <a:rPr lang="en-US" dirty="0"/>
              <a:t> /bin/bash</a:t>
            </a:r>
          </a:p>
          <a:p>
            <a:endParaRPr lang="en-US" dirty="0"/>
          </a:p>
          <a:p>
            <a:r>
              <a:rPr lang="en-US" dirty="0"/>
              <a:t>Let me create one container first in the Lab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options you can see in this slide.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me create one container first in the Lab environment.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We will create 2</a:t>
            </a:r>
            <a:r>
              <a:rPr lang="en-US" baseline="30000" dirty="0"/>
              <a:t>nd</a:t>
            </a:r>
            <a:r>
              <a:rPr lang="en-US" dirty="0"/>
              <a:t> container but use the same image. </a:t>
            </a:r>
          </a:p>
          <a:p>
            <a:endParaRPr lang="en-US" dirty="0"/>
          </a:p>
          <a:p>
            <a:r>
              <a:rPr lang="en-US" dirty="0"/>
              <a:t>After that, we will ping the Container 2 IP address from Container 1.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container run -it -d --name </a:t>
            </a:r>
            <a:r>
              <a:rPr lang="en-US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r>
              <a:rPr lang="en-US" dirty="0"/>
              <a:t> /bin/bash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8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switch to our previous diagram, where we had only one container created.  What we did, we used our image “</a:t>
            </a:r>
            <a:r>
              <a:rPr lang="en-US" dirty="0" err="1"/>
              <a:t>mywebserver1</a:t>
            </a:r>
            <a:r>
              <a:rPr lang="en-US" dirty="0"/>
              <a:t>”, which was built based on Ubuntu OS and apache2 packages pre-installed. </a:t>
            </a:r>
          </a:p>
          <a:p>
            <a:endParaRPr lang="en-US" dirty="0"/>
          </a:p>
          <a:p>
            <a:r>
              <a:rPr lang="en-US" dirty="0"/>
              <a:t>It should be pingable. </a:t>
            </a:r>
          </a:p>
          <a:p>
            <a:endParaRPr lang="en-US" dirty="0"/>
          </a:p>
          <a:p>
            <a:r>
              <a:rPr lang="en-US" dirty="0"/>
              <a:t>However, when we try to ping to container name instead of IP Container's IP address, it will not work because of default bridge driver. </a:t>
            </a:r>
          </a:p>
          <a:p>
            <a:endParaRPr lang="en-US" dirty="0"/>
          </a:p>
          <a:p>
            <a:r>
              <a:rPr lang="en-US" dirty="0"/>
              <a:t>Don’t worry, we will cover what is default bridge driver.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3096C-B13D-4027-9755-CBF64AB5E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2022-08-13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4A3EA-3AE0-4B9A-9D90-AB0498D8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6200"/>
            <a:ext cx="6781800" cy="838200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dirty="0"/>
              <a:t>Docker Course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4637B-5D23-4D4D-AE7E-7992221AB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0"/>
            <a:ext cx="9144000" cy="5943600"/>
          </a:xfrm>
        </p:spPr>
        <p:txBody>
          <a:bodyPr>
            <a:normAutofit fontScale="8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Why we use Docker?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create an AWS account?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install Docker on VM?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Docker commands.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Build and run an image as a container and then share images using Docker Hub.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Deploy Docker applications using multiple containers with a database.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Learn how to configure the HTTP server?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Type of Network in Docker and how to create &amp; use it?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Type of Volume and how to to create it?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Docker Swarm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How to scan your images for security vulnerabilities.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Why we need Kubernetes?</a:t>
            </a:r>
          </a:p>
        </p:txBody>
      </p:sp>
    </p:spTree>
    <p:extLst>
      <p:ext uri="{BB962C8B-B14F-4D97-AF65-F5344CB8AC3E}">
        <p14:creationId xmlns:p14="http://schemas.microsoft.com/office/powerpoint/2010/main" val="21069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2BA06F2D-F8A0-43DD-8902-0B798A7A7716}"/>
              </a:ext>
            </a:extLst>
          </p:cNvPr>
          <p:cNvSpPr/>
          <p:nvPr/>
        </p:nvSpPr>
        <p:spPr>
          <a:xfrm>
            <a:off x="152400" y="381000"/>
            <a:ext cx="11963400" cy="838200"/>
          </a:xfrm>
          <a:prstGeom prst="mathMinus">
            <a:avLst>
              <a:gd name="adj1" fmla="val 5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Drivers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345109-8FC2-498B-B92D-FA2D9B635E7F}"/>
              </a:ext>
            </a:extLst>
          </p:cNvPr>
          <p:cNvSpPr/>
          <p:nvPr/>
        </p:nvSpPr>
        <p:spPr>
          <a:xfrm>
            <a:off x="1863911" y="979111"/>
            <a:ext cx="484632" cy="940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A37EF3E-0D64-4616-A4F8-5993616F566B}"/>
              </a:ext>
            </a:extLst>
          </p:cNvPr>
          <p:cNvSpPr/>
          <p:nvPr/>
        </p:nvSpPr>
        <p:spPr>
          <a:xfrm>
            <a:off x="3374195" y="979110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511AD25-A2E4-4B79-94FC-92C17634962D}"/>
              </a:ext>
            </a:extLst>
          </p:cNvPr>
          <p:cNvSpPr/>
          <p:nvPr/>
        </p:nvSpPr>
        <p:spPr>
          <a:xfrm>
            <a:off x="4906284" y="1005487"/>
            <a:ext cx="484632" cy="940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0421896-89BB-47C1-8F1B-926AB640134D}"/>
              </a:ext>
            </a:extLst>
          </p:cNvPr>
          <p:cNvSpPr/>
          <p:nvPr/>
        </p:nvSpPr>
        <p:spPr>
          <a:xfrm>
            <a:off x="5940607" y="1016973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EF9BD3F-46E1-4C1C-A168-164444E46A4F}"/>
              </a:ext>
            </a:extLst>
          </p:cNvPr>
          <p:cNvSpPr/>
          <p:nvPr/>
        </p:nvSpPr>
        <p:spPr>
          <a:xfrm>
            <a:off x="8198155" y="99732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7AA8D8-EAD2-470D-AA85-5C92168009B0}"/>
              </a:ext>
            </a:extLst>
          </p:cNvPr>
          <p:cNvSpPr/>
          <p:nvPr/>
        </p:nvSpPr>
        <p:spPr>
          <a:xfrm>
            <a:off x="9505364" y="979108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91A27-1851-439B-ABF9-7CFF5F282A7D}"/>
              </a:ext>
            </a:extLst>
          </p:cNvPr>
          <p:cNvSpPr/>
          <p:nvPr/>
        </p:nvSpPr>
        <p:spPr>
          <a:xfrm>
            <a:off x="1539651" y="1937473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0B0E1-AEDE-4BBC-B661-0B520452D1BE}"/>
              </a:ext>
            </a:extLst>
          </p:cNvPr>
          <p:cNvSpPr/>
          <p:nvPr/>
        </p:nvSpPr>
        <p:spPr>
          <a:xfrm>
            <a:off x="4796235" y="1937473"/>
            <a:ext cx="70473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4806A-08A5-49AE-829F-C62F4BAD0246}"/>
              </a:ext>
            </a:extLst>
          </p:cNvPr>
          <p:cNvSpPr/>
          <p:nvPr/>
        </p:nvSpPr>
        <p:spPr>
          <a:xfrm>
            <a:off x="5749013" y="1954349"/>
            <a:ext cx="74945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6281B-9742-4971-B2B1-43F6912FE6CE}"/>
              </a:ext>
            </a:extLst>
          </p:cNvPr>
          <p:cNvSpPr/>
          <p:nvPr/>
        </p:nvSpPr>
        <p:spPr>
          <a:xfrm>
            <a:off x="9349154" y="1957519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IP-VLAN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8C1E6-A533-4951-8525-7488E60470BE}"/>
              </a:ext>
            </a:extLst>
          </p:cNvPr>
          <p:cNvSpPr/>
          <p:nvPr/>
        </p:nvSpPr>
        <p:spPr>
          <a:xfrm>
            <a:off x="7849673" y="1946633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Mac-</a:t>
            </a:r>
            <a:r>
              <a:rPr lang="en-US" dirty="0" err="1"/>
              <a:t>vlan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772F-CFA9-4901-9E0F-8A553D58EF61}"/>
              </a:ext>
            </a:extLst>
          </p:cNvPr>
          <p:cNvSpPr/>
          <p:nvPr/>
        </p:nvSpPr>
        <p:spPr>
          <a:xfrm>
            <a:off x="2865296" y="1916723"/>
            <a:ext cx="163050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8040DA-3884-4957-9B8B-4E59CBC68911}"/>
              </a:ext>
            </a:extLst>
          </p:cNvPr>
          <p:cNvSpPr/>
          <p:nvPr/>
        </p:nvSpPr>
        <p:spPr>
          <a:xfrm>
            <a:off x="1887271" y="2544146"/>
            <a:ext cx="484632" cy="940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28373E5-B2F3-476D-970A-6B9AD064DF1C}"/>
              </a:ext>
            </a:extLst>
          </p:cNvPr>
          <p:cNvSpPr/>
          <p:nvPr/>
        </p:nvSpPr>
        <p:spPr>
          <a:xfrm>
            <a:off x="3397555" y="2544145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B77ACF3-1B62-4861-8DD4-D9BC3C31C356}"/>
              </a:ext>
            </a:extLst>
          </p:cNvPr>
          <p:cNvSpPr/>
          <p:nvPr/>
        </p:nvSpPr>
        <p:spPr>
          <a:xfrm>
            <a:off x="4909009" y="2553052"/>
            <a:ext cx="484632" cy="940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 me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62E782-B26E-4BD8-8819-E2E002E2A114}"/>
              </a:ext>
            </a:extLst>
          </p:cNvPr>
          <p:cNvSpPr/>
          <p:nvPr/>
        </p:nvSpPr>
        <p:spPr>
          <a:xfrm>
            <a:off x="5859753" y="2593492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AD5D3AD-F3C7-45FD-AC2D-9079B6F2E80F}"/>
              </a:ext>
            </a:extLst>
          </p:cNvPr>
          <p:cNvSpPr/>
          <p:nvPr/>
        </p:nvSpPr>
        <p:spPr>
          <a:xfrm>
            <a:off x="8192399" y="2572979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29A9276-0531-4010-9EDA-CCAA9C7C1182}"/>
              </a:ext>
            </a:extLst>
          </p:cNvPr>
          <p:cNvSpPr/>
          <p:nvPr/>
        </p:nvSpPr>
        <p:spPr>
          <a:xfrm>
            <a:off x="9528724" y="2544143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E84C1-4C61-4056-A9FD-BADAC85FE921}"/>
              </a:ext>
            </a:extLst>
          </p:cNvPr>
          <p:cNvSpPr/>
          <p:nvPr/>
        </p:nvSpPr>
        <p:spPr>
          <a:xfrm>
            <a:off x="1563011" y="3502508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619E2-D32C-4AB3-ADC5-387EDEC50577}"/>
              </a:ext>
            </a:extLst>
          </p:cNvPr>
          <p:cNvSpPr/>
          <p:nvPr/>
        </p:nvSpPr>
        <p:spPr>
          <a:xfrm>
            <a:off x="4819594" y="3502508"/>
            <a:ext cx="66672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879390-BFF3-4282-BDC9-CDDE01CE8883}"/>
              </a:ext>
            </a:extLst>
          </p:cNvPr>
          <p:cNvSpPr/>
          <p:nvPr/>
        </p:nvSpPr>
        <p:spPr>
          <a:xfrm>
            <a:off x="5692663" y="3502507"/>
            <a:ext cx="8058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1B817-2343-45F7-91DA-E74BB2DD2356}"/>
              </a:ext>
            </a:extLst>
          </p:cNvPr>
          <p:cNvSpPr/>
          <p:nvPr/>
        </p:nvSpPr>
        <p:spPr>
          <a:xfrm>
            <a:off x="9372514" y="3522554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750ACC-2226-47FB-940D-FAF540D00D3A}"/>
              </a:ext>
            </a:extLst>
          </p:cNvPr>
          <p:cNvSpPr/>
          <p:nvPr/>
        </p:nvSpPr>
        <p:spPr>
          <a:xfrm>
            <a:off x="8001000" y="3530271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A1E316-2741-4575-BC4E-28B2D19F849C}"/>
              </a:ext>
            </a:extLst>
          </p:cNvPr>
          <p:cNvSpPr/>
          <p:nvPr/>
        </p:nvSpPr>
        <p:spPr>
          <a:xfrm>
            <a:off x="2888656" y="3481758"/>
            <a:ext cx="16305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448DC49-E3C6-40C5-8D6F-104C515BD7EA}"/>
              </a:ext>
            </a:extLst>
          </p:cNvPr>
          <p:cNvSpPr/>
          <p:nvPr/>
        </p:nvSpPr>
        <p:spPr>
          <a:xfrm>
            <a:off x="6918780" y="101966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969E6-0014-4443-A5C7-6939862813F8}"/>
              </a:ext>
            </a:extLst>
          </p:cNvPr>
          <p:cNvSpPr/>
          <p:nvPr/>
        </p:nvSpPr>
        <p:spPr>
          <a:xfrm>
            <a:off x="6698404" y="1954349"/>
            <a:ext cx="95133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8F589162-35F1-4D2B-A3CA-3D355CB03E20}"/>
              </a:ext>
            </a:extLst>
          </p:cNvPr>
          <p:cNvSpPr/>
          <p:nvPr/>
        </p:nvSpPr>
        <p:spPr>
          <a:xfrm>
            <a:off x="6899326" y="2556136"/>
            <a:ext cx="504086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36C595-6FC2-4685-90EA-0754AAA26A62}"/>
              </a:ext>
            </a:extLst>
          </p:cNvPr>
          <p:cNvSpPr/>
          <p:nvPr/>
        </p:nvSpPr>
        <p:spPr>
          <a:xfrm>
            <a:off x="6678038" y="3502507"/>
            <a:ext cx="1094643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Sign 1">
            <a:extLst>
              <a:ext uri="{FF2B5EF4-FFF2-40B4-BE49-F238E27FC236}">
                <a16:creationId xmlns:a16="http://schemas.microsoft.com/office/drawing/2014/main" id="{2BA06F2D-F8A0-43DD-8902-0B798A7A7716}"/>
              </a:ext>
            </a:extLst>
          </p:cNvPr>
          <p:cNvSpPr/>
          <p:nvPr/>
        </p:nvSpPr>
        <p:spPr>
          <a:xfrm>
            <a:off x="152400" y="381000"/>
            <a:ext cx="11963400" cy="838200"/>
          </a:xfrm>
          <a:prstGeom prst="mathMinus">
            <a:avLst>
              <a:gd name="adj1" fmla="val 5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Drivers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9345109-8FC2-498B-B92D-FA2D9B635E7F}"/>
              </a:ext>
            </a:extLst>
          </p:cNvPr>
          <p:cNvSpPr/>
          <p:nvPr/>
        </p:nvSpPr>
        <p:spPr>
          <a:xfrm>
            <a:off x="1863911" y="979111"/>
            <a:ext cx="484632" cy="9405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A37EF3E-0D64-4616-A4F8-5993616F566B}"/>
              </a:ext>
            </a:extLst>
          </p:cNvPr>
          <p:cNvSpPr/>
          <p:nvPr/>
        </p:nvSpPr>
        <p:spPr>
          <a:xfrm>
            <a:off x="3374195" y="979110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511AD25-A2E4-4B79-94FC-92C17634962D}"/>
              </a:ext>
            </a:extLst>
          </p:cNvPr>
          <p:cNvSpPr/>
          <p:nvPr/>
        </p:nvSpPr>
        <p:spPr>
          <a:xfrm>
            <a:off x="5001682" y="979109"/>
            <a:ext cx="484632" cy="94054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0421896-89BB-47C1-8F1B-926AB640134D}"/>
              </a:ext>
            </a:extLst>
          </p:cNvPr>
          <p:cNvSpPr/>
          <p:nvPr/>
        </p:nvSpPr>
        <p:spPr>
          <a:xfrm>
            <a:off x="5919400" y="1013803"/>
            <a:ext cx="484632" cy="9405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EF9BD3F-46E1-4C1C-A168-164444E46A4F}"/>
              </a:ext>
            </a:extLst>
          </p:cNvPr>
          <p:cNvSpPr/>
          <p:nvPr/>
        </p:nvSpPr>
        <p:spPr>
          <a:xfrm>
            <a:off x="8212072" y="1032974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7AA8D8-EAD2-470D-AA85-5C92168009B0}"/>
              </a:ext>
            </a:extLst>
          </p:cNvPr>
          <p:cNvSpPr/>
          <p:nvPr/>
        </p:nvSpPr>
        <p:spPr>
          <a:xfrm>
            <a:off x="9505364" y="979108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91A27-1851-439B-ABF9-7CFF5F282A7D}"/>
              </a:ext>
            </a:extLst>
          </p:cNvPr>
          <p:cNvSpPr/>
          <p:nvPr/>
        </p:nvSpPr>
        <p:spPr>
          <a:xfrm>
            <a:off x="1539651" y="1937473"/>
            <a:ext cx="11430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0B0E1-AEDE-4BBC-B661-0B520452D1BE}"/>
              </a:ext>
            </a:extLst>
          </p:cNvPr>
          <p:cNvSpPr/>
          <p:nvPr/>
        </p:nvSpPr>
        <p:spPr>
          <a:xfrm>
            <a:off x="4796234" y="1937473"/>
            <a:ext cx="828794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4806A-08A5-49AE-829F-C62F4BAD0246}"/>
              </a:ext>
            </a:extLst>
          </p:cNvPr>
          <p:cNvSpPr/>
          <p:nvPr/>
        </p:nvSpPr>
        <p:spPr>
          <a:xfrm>
            <a:off x="5762735" y="1934542"/>
            <a:ext cx="78272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6281B-9742-4971-B2B1-43F6912FE6CE}"/>
              </a:ext>
            </a:extLst>
          </p:cNvPr>
          <p:cNvSpPr/>
          <p:nvPr/>
        </p:nvSpPr>
        <p:spPr>
          <a:xfrm>
            <a:off x="9349154" y="1957519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IP-VLAN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8C1E6-A533-4951-8525-7488E60470BE}"/>
              </a:ext>
            </a:extLst>
          </p:cNvPr>
          <p:cNvSpPr/>
          <p:nvPr/>
        </p:nvSpPr>
        <p:spPr>
          <a:xfrm>
            <a:off x="7882888" y="196368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Mac-</a:t>
            </a:r>
            <a:r>
              <a:rPr lang="en-US" dirty="0" err="1"/>
              <a:t>vlan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772F-CFA9-4901-9E0F-8A553D58EF61}"/>
              </a:ext>
            </a:extLst>
          </p:cNvPr>
          <p:cNvSpPr/>
          <p:nvPr/>
        </p:nvSpPr>
        <p:spPr>
          <a:xfrm>
            <a:off x="2865296" y="1916723"/>
            <a:ext cx="163050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8040DA-3884-4957-9B8B-4E59CBC68911}"/>
              </a:ext>
            </a:extLst>
          </p:cNvPr>
          <p:cNvSpPr/>
          <p:nvPr/>
        </p:nvSpPr>
        <p:spPr>
          <a:xfrm>
            <a:off x="1887271" y="2544146"/>
            <a:ext cx="484632" cy="94054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28373E5-B2F3-476D-970A-6B9AD064DF1C}"/>
              </a:ext>
            </a:extLst>
          </p:cNvPr>
          <p:cNvSpPr/>
          <p:nvPr/>
        </p:nvSpPr>
        <p:spPr>
          <a:xfrm>
            <a:off x="3397555" y="2544145"/>
            <a:ext cx="484632" cy="94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B77ACF3-1B62-4861-8DD4-D9BC3C31C356}"/>
              </a:ext>
            </a:extLst>
          </p:cNvPr>
          <p:cNvSpPr/>
          <p:nvPr/>
        </p:nvSpPr>
        <p:spPr>
          <a:xfrm>
            <a:off x="4932462" y="2553052"/>
            <a:ext cx="484632" cy="94054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 me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662E782-B26E-4BD8-8819-E2E002E2A114}"/>
              </a:ext>
            </a:extLst>
          </p:cNvPr>
          <p:cNvSpPr/>
          <p:nvPr/>
        </p:nvSpPr>
        <p:spPr>
          <a:xfrm>
            <a:off x="5933355" y="2531352"/>
            <a:ext cx="484632" cy="9405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AD5D3AD-F3C7-45FD-AC2D-9079B6F2E80F}"/>
              </a:ext>
            </a:extLst>
          </p:cNvPr>
          <p:cNvSpPr/>
          <p:nvPr/>
        </p:nvSpPr>
        <p:spPr>
          <a:xfrm>
            <a:off x="8278846" y="2563949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29A9276-0531-4010-9EDA-CCAA9C7C1182}"/>
              </a:ext>
            </a:extLst>
          </p:cNvPr>
          <p:cNvSpPr/>
          <p:nvPr/>
        </p:nvSpPr>
        <p:spPr>
          <a:xfrm>
            <a:off x="9528724" y="2544143"/>
            <a:ext cx="484632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E84C1-4C61-4056-A9FD-BADAC85FE921}"/>
              </a:ext>
            </a:extLst>
          </p:cNvPr>
          <p:cNvSpPr/>
          <p:nvPr/>
        </p:nvSpPr>
        <p:spPr>
          <a:xfrm>
            <a:off x="1563011" y="3502508"/>
            <a:ext cx="11430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619E2-D32C-4AB3-ADC5-387EDEC50577}"/>
              </a:ext>
            </a:extLst>
          </p:cNvPr>
          <p:cNvSpPr/>
          <p:nvPr/>
        </p:nvSpPr>
        <p:spPr>
          <a:xfrm>
            <a:off x="4819594" y="3502508"/>
            <a:ext cx="725218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879390-BFF3-4282-BDC9-CDDE01CE8883}"/>
              </a:ext>
            </a:extLst>
          </p:cNvPr>
          <p:cNvSpPr/>
          <p:nvPr/>
        </p:nvSpPr>
        <p:spPr>
          <a:xfrm>
            <a:off x="5783664" y="3493596"/>
            <a:ext cx="718053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1B817-2343-45F7-91DA-E74BB2DD2356}"/>
              </a:ext>
            </a:extLst>
          </p:cNvPr>
          <p:cNvSpPr/>
          <p:nvPr/>
        </p:nvSpPr>
        <p:spPr>
          <a:xfrm>
            <a:off x="9372514" y="3522554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750ACC-2226-47FB-940D-FAF540D00D3A}"/>
              </a:ext>
            </a:extLst>
          </p:cNvPr>
          <p:cNvSpPr/>
          <p:nvPr/>
        </p:nvSpPr>
        <p:spPr>
          <a:xfrm>
            <a:off x="7978450" y="3540442"/>
            <a:ext cx="11430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A1E316-2741-4575-BC4E-28B2D19F849C}"/>
              </a:ext>
            </a:extLst>
          </p:cNvPr>
          <p:cNvSpPr/>
          <p:nvPr/>
        </p:nvSpPr>
        <p:spPr>
          <a:xfrm>
            <a:off x="2888656" y="3481758"/>
            <a:ext cx="1630504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custom-bridge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A430E03-B5C6-494E-B330-F29A1A2D7E72}"/>
              </a:ext>
            </a:extLst>
          </p:cNvPr>
          <p:cNvSpPr/>
          <p:nvPr/>
        </p:nvSpPr>
        <p:spPr>
          <a:xfrm>
            <a:off x="6918780" y="1019665"/>
            <a:ext cx="484632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54FA5-3370-481D-936E-79327CB06417}"/>
              </a:ext>
            </a:extLst>
          </p:cNvPr>
          <p:cNvSpPr/>
          <p:nvPr/>
        </p:nvSpPr>
        <p:spPr>
          <a:xfrm>
            <a:off x="6754527" y="1954349"/>
            <a:ext cx="89520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99C46EA-5D0E-427A-A558-A0A0825C535A}"/>
              </a:ext>
            </a:extLst>
          </p:cNvPr>
          <p:cNvSpPr/>
          <p:nvPr/>
        </p:nvSpPr>
        <p:spPr>
          <a:xfrm>
            <a:off x="6982123" y="2583563"/>
            <a:ext cx="504086" cy="940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7CB9C2-B64D-43BF-BE60-2B292E8C0000}"/>
              </a:ext>
            </a:extLst>
          </p:cNvPr>
          <p:cNvSpPr/>
          <p:nvPr/>
        </p:nvSpPr>
        <p:spPr>
          <a:xfrm>
            <a:off x="6740568" y="3540442"/>
            <a:ext cx="986819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4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152400"/>
            <a:ext cx="8229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[</a:t>
            </a:r>
            <a:r>
              <a:rPr lang="en-US" sz="2800" b="1" dirty="0" err="1"/>
              <a:t>root@container1</a:t>
            </a:r>
            <a:r>
              <a:rPr lang="en-US" sz="2800" b="1" dirty="0"/>
              <a:t>]# docker network ls</a:t>
            </a:r>
            <a:endParaRPr lang="en-US" sz="2800" dirty="0"/>
          </a:p>
          <a:p>
            <a:r>
              <a:rPr lang="en-US" sz="2800" dirty="0"/>
              <a:t>NETWORK ID          </a:t>
            </a:r>
            <a:r>
              <a:rPr lang="en-US" sz="2800" b="1" dirty="0"/>
              <a:t>NAME</a:t>
            </a:r>
            <a:r>
              <a:rPr lang="en-US" sz="2800" dirty="0"/>
              <a:t>              DRIVER           SCOPE</a:t>
            </a:r>
          </a:p>
          <a:p>
            <a:r>
              <a:rPr lang="en-US" sz="2800" dirty="0" err="1"/>
              <a:t>969f1f77cb4d</a:t>
            </a:r>
            <a:r>
              <a:rPr lang="en-US" sz="2800" dirty="0"/>
              <a:t>          </a:t>
            </a:r>
            <a:r>
              <a:rPr lang="en-US" sz="2800" b="1" dirty="0">
                <a:solidFill>
                  <a:schemeClr val="accent6"/>
                </a:solidFill>
              </a:rPr>
              <a:t>bridge</a:t>
            </a:r>
            <a:r>
              <a:rPr lang="en-US" sz="2800" dirty="0"/>
              <a:t>              bridge             local</a:t>
            </a:r>
          </a:p>
          <a:p>
            <a:r>
              <a:rPr lang="en-US" sz="2800" dirty="0" err="1"/>
              <a:t>d80eda927a30</a:t>
            </a:r>
            <a:r>
              <a:rPr lang="en-US" sz="2800" dirty="0"/>
              <a:t>        </a:t>
            </a:r>
            <a:r>
              <a:rPr lang="en-US" sz="2800" b="1" dirty="0">
                <a:solidFill>
                  <a:schemeClr val="accent6"/>
                </a:solidFill>
              </a:rPr>
              <a:t>host</a:t>
            </a:r>
            <a:r>
              <a:rPr lang="en-US" sz="2800" dirty="0"/>
              <a:t>                  host                 local</a:t>
            </a:r>
          </a:p>
          <a:p>
            <a:r>
              <a:rPr lang="en-US" sz="2800" dirty="0" err="1"/>
              <a:t>e8be33cf6aa9</a:t>
            </a:r>
            <a:r>
              <a:rPr lang="en-US" sz="2800" dirty="0"/>
              <a:t>         </a:t>
            </a:r>
            <a:r>
              <a:rPr lang="en-US" sz="2800" b="1" dirty="0">
                <a:solidFill>
                  <a:schemeClr val="accent6"/>
                </a:solidFill>
              </a:rPr>
              <a:t>none</a:t>
            </a:r>
            <a:r>
              <a:rPr lang="en-US" sz="2800" dirty="0"/>
              <a:t>                 null                  local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175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081DF-FC1D-44E0-88FA-D23D5103CF96}"/>
              </a:ext>
            </a:extLst>
          </p:cNvPr>
          <p:cNvSpPr/>
          <p:nvPr/>
        </p:nvSpPr>
        <p:spPr>
          <a:xfrm>
            <a:off x="4572000" y="2286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Networking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6960A2-6E49-4CD9-A07C-6A1445DF1B08}"/>
              </a:ext>
            </a:extLst>
          </p:cNvPr>
          <p:cNvSpPr/>
          <p:nvPr/>
        </p:nvSpPr>
        <p:spPr>
          <a:xfrm>
            <a:off x="2590800" y="838200"/>
            <a:ext cx="586740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0"/>
          <a:lstStyle/>
          <a:p>
            <a:pPr algn="ctr"/>
            <a:r>
              <a:rPr lang="en-US" dirty="0" err="1"/>
              <a:t>Docker1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192.168.1.19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A9772-F0DD-4C8D-8245-8E9B268A16C5}"/>
              </a:ext>
            </a:extLst>
          </p:cNvPr>
          <p:cNvSpPr/>
          <p:nvPr/>
        </p:nvSpPr>
        <p:spPr>
          <a:xfrm>
            <a:off x="2590800" y="1524000"/>
            <a:ext cx="5867400" cy="2438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    Docker Engine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C08BE-DDF5-4E4B-A0B7-59071F9977AB}"/>
              </a:ext>
            </a:extLst>
          </p:cNvPr>
          <p:cNvSpPr/>
          <p:nvPr/>
        </p:nvSpPr>
        <p:spPr>
          <a:xfrm>
            <a:off x="2587869" y="3975589"/>
            <a:ext cx="5873262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docker0</a:t>
            </a:r>
            <a:r>
              <a:rPr lang="en-US" dirty="0"/>
              <a:t> =&gt; 172.17.0.1 (172.17.0.0/16)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058DDF0D-C5D3-4E2D-8B5A-AED1D0B9FB9D}"/>
              </a:ext>
            </a:extLst>
          </p:cNvPr>
          <p:cNvSpPr/>
          <p:nvPr/>
        </p:nvSpPr>
        <p:spPr>
          <a:xfrm>
            <a:off x="4114800" y="5334000"/>
            <a:ext cx="3276600" cy="914400"/>
          </a:xfrm>
          <a:prstGeom prst="cloudCallout">
            <a:avLst>
              <a:gd name="adj1" fmla="val -10367"/>
              <a:gd name="adj2" fmla="val -91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499E6D-74C2-4280-B236-FEF4C2373FB9}"/>
              </a:ext>
            </a:extLst>
          </p:cNvPr>
          <p:cNvSpPr/>
          <p:nvPr/>
        </p:nvSpPr>
        <p:spPr>
          <a:xfrm>
            <a:off x="2590800" y="1828800"/>
            <a:ext cx="1828800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30F1C-01B8-45AA-9E39-BFECBEFB8236}"/>
              </a:ext>
            </a:extLst>
          </p:cNvPr>
          <p:cNvSpPr/>
          <p:nvPr/>
        </p:nvSpPr>
        <p:spPr>
          <a:xfrm>
            <a:off x="2590800" y="3017960"/>
            <a:ext cx="1828800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172.17.0.2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A61606-EE94-4A07-8A0E-31661A3156FB}"/>
              </a:ext>
            </a:extLst>
          </p:cNvPr>
          <p:cNvSpPr/>
          <p:nvPr/>
        </p:nvSpPr>
        <p:spPr>
          <a:xfrm>
            <a:off x="6468340" y="1828800"/>
            <a:ext cx="1972275" cy="182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B1705-81E7-412B-96AD-D4ABC19C04AA}"/>
              </a:ext>
            </a:extLst>
          </p:cNvPr>
          <p:cNvSpPr/>
          <p:nvPr/>
        </p:nvSpPr>
        <p:spPr>
          <a:xfrm>
            <a:off x="6480064" y="2957146"/>
            <a:ext cx="1972275" cy="304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172.17.0.2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384922-AA5A-4B9F-9611-ACE54CEE516F}"/>
              </a:ext>
            </a:extLst>
          </p:cNvPr>
          <p:cNvSpPr/>
          <p:nvPr/>
        </p:nvSpPr>
        <p:spPr>
          <a:xfrm>
            <a:off x="2617177" y="3978519"/>
            <a:ext cx="914400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AB7B79-32C1-48CF-90E7-8DD3F12731AF}"/>
              </a:ext>
            </a:extLst>
          </p:cNvPr>
          <p:cNvSpPr/>
          <p:nvPr/>
        </p:nvSpPr>
        <p:spPr>
          <a:xfrm>
            <a:off x="7391400" y="3991708"/>
            <a:ext cx="914400" cy="27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393A7-DDAE-4D71-B7CF-B77CE7100946}"/>
              </a:ext>
            </a:extLst>
          </p:cNvPr>
          <p:cNvSpPr/>
          <p:nvPr/>
        </p:nvSpPr>
        <p:spPr>
          <a:xfrm>
            <a:off x="2602524" y="3352800"/>
            <a:ext cx="1817076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172.17.0.1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D10CF8-892A-4E75-80D5-013142B3698C}"/>
              </a:ext>
            </a:extLst>
          </p:cNvPr>
          <p:cNvSpPr/>
          <p:nvPr/>
        </p:nvSpPr>
        <p:spPr>
          <a:xfrm>
            <a:off x="6468340" y="3261946"/>
            <a:ext cx="1989861" cy="395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172.17.0.1</a:t>
            </a:r>
          </a:p>
        </p:txBody>
      </p:sp>
    </p:spTree>
    <p:extLst>
      <p:ext uri="{BB962C8B-B14F-4D97-AF65-F5344CB8AC3E}">
        <p14:creationId xmlns:p14="http://schemas.microsoft.com/office/powerpoint/2010/main" val="39017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4" grpId="0" animBg="1"/>
      <p:bldP spid="42" grpId="0" animBg="1"/>
      <p:bldP spid="45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8F4B-F1F0-46DC-B4D8-179473ED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92648-B0E2-436C-B697-FAC1F904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1"/>
            <a:ext cx="91440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None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host driver </a:t>
            </a:r>
            <a:r>
              <a:rPr lang="en-US" dirty="0"/>
              <a:t>and where we can use?</a:t>
            </a:r>
          </a:p>
          <a:p>
            <a:pPr marL="514350" indent="-514350">
              <a:buAutoNum type="arabicPeriod"/>
            </a:pPr>
            <a:r>
              <a:rPr lang="en-US" dirty="0"/>
              <a:t>What is </a:t>
            </a:r>
            <a:r>
              <a:rPr lang="en-US" b="1" dirty="0"/>
              <a:t>default bridge driver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How to </a:t>
            </a:r>
            <a:r>
              <a:rPr lang="en-US" b="1" dirty="0"/>
              <a:t>Create / Delete </a:t>
            </a:r>
            <a:r>
              <a:rPr lang="en-US" dirty="0"/>
              <a:t>the </a:t>
            </a:r>
            <a:r>
              <a:rPr lang="en-US" b="1" dirty="0"/>
              <a:t>network driver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/>
              <a:t>Difference between </a:t>
            </a:r>
            <a:r>
              <a:rPr lang="en-US" b="1" dirty="0"/>
              <a:t>default &amp; custom bridge driver</a:t>
            </a:r>
            <a:r>
              <a:rPr lang="en-US" dirty="0"/>
              <a:t>.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 err="1"/>
              <a:t>ipvlan</a:t>
            </a:r>
            <a:r>
              <a:rPr lang="en-US" b="1" dirty="0"/>
              <a:t>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What is </a:t>
            </a:r>
            <a:r>
              <a:rPr lang="en-US" b="1" dirty="0" err="1"/>
              <a:t>macvlan</a:t>
            </a:r>
            <a:r>
              <a:rPr lang="en-US" b="1" dirty="0"/>
              <a:t> driver </a:t>
            </a:r>
            <a:r>
              <a:rPr lang="en-US" dirty="0"/>
              <a:t>and where we can use?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0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1352-1C1C-4639-99BB-52E96592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2505-AE34-4EF9-ACD8-FCFBFB24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network will totally disable the networking stack on a container.  It means that, this mode will not configure IP address for container and does not have access to external word.</a:t>
            </a:r>
          </a:p>
          <a:p>
            <a:endParaRPr lang="en-US" dirty="0"/>
          </a:p>
          <a:p>
            <a:r>
              <a:rPr lang="en-US" dirty="0"/>
              <a:t>Option that we can use in the command line to enable this network</a:t>
            </a:r>
          </a:p>
          <a:p>
            <a:pPr marL="0" indent="0">
              <a:buNone/>
            </a:pPr>
            <a:r>
              <a:rPr lang="en-US" dirty="0"/>
              <a:t>   --network none   /  --net none</a:t>
            </a:r>
          </a:p>
        </p:txBody>
      </p:sp>
    </p:spTree>
    <p:extLst>
      <p:ext uri="{BB962C8B-B14F-4D97-AF65-F5344CB8AC3E}">
        <p14:creationId xmlns:p14="http://schemas.microsoft.com/office/powerpoint/2010/main" val="33143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ED10-A08E-4A5A-816B-BAAC04D7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of None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5423B-245C-4B14-96F6-89AB691D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the loop back Ip address, thus, we can execute batch jobs 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407487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7880-07C8-40B6-B191-9B8D8C41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207" y="762001"/>
            <a:ext cx="6890657" cy="1378885"/>
          </a:xfrm>
        </p:spPr>
        <p:txBody>
          <a:bodyPr>
            <a:normAutofit fontScale="90000"/>
          </a:bodyPr>
          <a:lstStyle/>
          <a:p>
            <a:r>
              <a:rPr lang="en-US" dirty="0"/>
              <a:t>LAB</a:t>
            </a:r>
            <a:br>
              <a:rPr lang="en-US" dirty="0"/>
            </a:br>
            <a:r>
              <a:rPr lang="en-US" dirty="0"/>
              <a:t>None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FEE28158-ED2F-47F2-973F-173FA6B8204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7369459"/>
                  </p:ext>
                </p:extLst>
              </p:nvPr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FEE28158-ED2F-47F2-973F-173FA6B82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CF73F8-9658-49CB-AEF5-4EADBADC11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D296CB-8C68-41C3-BEA3-953D0F6D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/>
              <a:t>Host Network Driver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0ED986-954A-4AFC-A4BA-C74DBAD4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is Host network?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Docker Host network is also called as docker network host. </a:t>
            </a:r>
          </a:p>
          <a:p>
            <a:r>
              <a:rPr lang="en-US" sz="2800" dirty="0"/>
              <a:t>It is a default network driver offered by Docker engine. </a:t>
            </a:r>
          </a:p>
          <a:p>
            <a:r>
              <a:rPr lang="en-US" sz="2800" dirty="0"/>
              <a:t>One can use host network, If we don’t want to isolate the container’s network from the host machine.</a:t>
            </a:r>
          </a:p>
          <a:p>
            <a:r>
              <a:rPr lang="en-US" sz="2800" dirty="0"/>
              <a:t>It means, container will share the host’s network stack and all interfaces from the host will be available to the container.</a:t>
            </a:r>
          </a:p>
          <a:p>
            <a:r>
              <a:rPr lang="en-US" sz="2800" dirty="0"/>
              <a:t>No extra IP will be assigned to a container and no port need to be defined at the time of container creation.</a:t>
            </a:r>
          </a:p>
        </p:txBody>
      </p:sp>
    </p:spTree>
    <p:extLst>
      <p:ext uri="{BB962C8B-B14F-4D97-AF65-F5344CB8AC3E}">
        <p14:creationId xmlns:p14="http://schemas.microsoft.com/office/powerpoint/2010/main" val="289776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798B-EB4C-4369-A244-8481592D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267" y="304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use case of Host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4145-039D-40B3-9B17-F96A5413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11963400" cy="4953000"/>
          </a:xfrm>
        </p:spPr>
        <p:txBody>
          <a:bodyPr>
            <a:normAutofit/>
          </a:bodyPr>
          <a:lstStyle/>
          <a:p>
            <a:r>
              <a:rPr lang="en-US" sz="3600" dirty="0"/>
              <a:t>Where we need performance improvement, because it does not require network address translation (NAT). </a:t>
            </a:r>
          </a:p>
          <a:p>
            <a:r>
              <a:rPr lang="en-US" sz="3600" dirty="0"/>
              <a:t>In production, we use seldom this networking driver. 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The host networking driver only works on Linux hosts, and is not supported on Docker Desktop for Mac, &amp; Windows, or Docker EE for Windows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0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DFA36-D236-4F28-874D-A0CC543703B5}"/>
              </a:ext>
            </a:extLst>
          </p:cNvPr>
          <p:cNvSpPr txBox="1"/>
          <p:nvPr/>
        </p:nvSpPr>
        <p:spPr>
          <a:xfrm>
            <a:off x="1600200" y="0"/>
            <a:ext cx="89916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root@docker1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LOOPBACK,UP,LOWER_UP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65536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state UNKNOWN group default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link/loopback 00:00:00:00:00:00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00:00:00:00:00:00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127.0.0.1/8 scope host lo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::1/128 scope host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enp0s3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BROADCAST,MULTICAST,UP,LOWER_UP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1500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fq_codel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state UP group default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link/ether 08:00:27:26:66:72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ff:ff:ff:ff:ff:ff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192.168.1.19/24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192.168.1.255 scope global dynamic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noprefixroute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enp0s3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76902sec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76902sec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fe80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a00:27ff:fe26:6672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/64 scope link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noprefixroute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&lt;NO-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CARRIER,BROADCAST,MULTICAST,UP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1500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noqueue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state </a:t>
            </a:r>
            <a:r>
              <a:rPr lang="en-US" sz="1400" b="1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default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link/ether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02:42:7d:87:08:c2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ff:ff:ff:ff:ff:ff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172.17.0.1/16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172.17.255.255 scope 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root@docker1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5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686800" cy="1554162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/>
              <a:t>Host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9982891"/>
                  </p:ext>
                </p:extLst>
              </p:nvPr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7B8B-F89A-4F06-9459-05355AD6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220200" cy="914400"/>
          </a:xfrm>
        </p:spPr>
        <p:txBody>
          <a:bodyPr>
            <a:normAutofit/>
          </a:bodyPr>
          <a:lstStyle/>
          <a:p>
            <a:r>
              <a:rPr lang="en-US" b="1" dirty="0"/>
              <a:t>Default bridge driver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142E9-FB2B-47B7-B70A-6B6E512F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0"/>
            <a:ext cx="9144000" cy="59436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docker container run -it -d --name </a:t>
            </a:r>
            <a:r>
              <a:rPr lang="en-US" dirty="0" err="1"/>
              <a:t>cut1</a:t>
            </a:r>
            <a:r>
              <a:rPr lang="en-US" dirty="0"/>
              <a:t>-</a:t>
            </a:r>
            <a:r>
              <a:rPr lang="en-US" b="1" dirty="0"/>
              <a:t>container1</a:t>
            </a:r>
            <a:r>
              <a:rPr lang="en-US" dirty="0"/>
              <a:t>  -p 3901:80 </a:t>
            </a:r>
            <a:r>
              <a:rPr lang="en-US" dirty="0" err="1"/>
              <a:t>mywebserver1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container run -it -d --name </a:t>
            </a:r>
            <a:r>
              <a:rPr lang="en-US" dirty="0" err="1"/>
              <a:t>cust1-</a:t>
            </a:r>
            <a:r>
              <a:rPr lang="en-US" b="1" dirty="0" err="1"/>
              <a:t>container2</a:t>
            </a:r>
            <a:r>
              <a:rPr lang="en-US" dirty="0"/>
              <a:t>  -p 3902:80 </a:t>
            </a:r>
            <a:r>
              <a:rPr lang="en-US" dirty="0" err="1"/>
              <a:t>mywebserver1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container  inspect </a:t>
            </a:r>
            <a:r>
              <a:rPr lang="en-US" dirty="0" err="1"/>
              <a:t>cust1-container2</a:t>
            </a:r>
            <a:r>
              <a:rPr lang="en-US" dirty="0"/>
              <a:t> | grep -i </a:t>
            </a:r>
            <a:r>
              <a:rPr lang="en-US" dirty="0" err="1"/>
              <a:t>ipaddress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FBFA2F-1457-4D5A-AFA3-DE65A9BE084B}"/>
              </a:ext>
            </a:extLst>
          </p:cNvPr>
          <p:cNvSpPr txBox="1"/>
          <p:nvPr/>
        </p:nvSpPr>
        <p:spPr>
          <a:xfrm>
            <a:off x="1524000" y="2"/>
            <a:ext cx="9144000" cy="1009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[root@ ~]#  </a:t>
            </a:r>
            <a:r>
              <a:rPr lang="en-US" b="1" dirty="0"/>
              <a:t>docker container run -it -d --name  </a:t>
            </a:r>
            <a:r>
              <a:rPr lang="en-US" b="1" dirty="0" err="1">
                <a:highlight>
                  <a:srgbClr val="FFFF00"/>
                </a:highlight>
              </a:rPr>
              <a:t>cut2</a:t>
            </a:r>
            <a:r>
              <a:rPr lang="en-US" b="1" dirty="0">
                <a:highlight>
                  <a:srgbClr val="FFFF00"/>
                </a:highlight>
              </a:rPr>
              <a:t>-container1</a:t>
            </a:r>
            <a:r>
              <a:rPr lang="en-US" b="1" dirty="0"/>
              <a:t>  -p 3903:80 </a:t>
            </a:r>
            <a:r>
              <a:rPr lang="en-US" b="1" dirty="0" err="1"/>
              <a:t>mywebserver1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[root@ ~]# </a:t>
            </a:r>
            <a:r>
              <a:rPr lang="en-US" b="1" dirty="0"/>
              <a:t>docker container  inspect  </a:t>
            </a:r>
            <a:r>
              <a:rPr lang="en-US" b="1" dirty="0" err="1"/>
              <a:t>cut2</a:t>
            </a:r>
            <a:r>
              <a:rPr lang="en-US" b="1" dirty="0"/>
              <a:t>-container1 | grep -i </a:t>
            </a:r>
            <a:r>
              <a:rPr lang="en-US" b="1" dirty="0" err="1"/>
              <a:t>ipaddress</a:t>
            </a:r>
            <a:endParaRPr lang="en-US" b="1" dirty="0"/>
          </a:p>
          <a:p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"172.17.0.4",</a:t>
            </a:r>
          </a:p>
          <a:p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/>
              <a:t>172.17.0.4</a:t>
            </a:r>
            <a:r>
              <a:rPr lang="en-US" dirty="0"/>
              <a:t>",</a:t>
            </a:r>
          </a:p>
          <a:p>
            <a:endParaRPr lang="en-US" dirty="0"/>
          </a:p>
          <a:p>
            <a:r>
              <a:rPr lang="en-US" dirty="0"/>
              <a:t>[root@ ~]#  </a:t>
            </a:r>
            <a:r>
              <a:rPr lang="en-US" b="1" dirty="0"/>
              <a:t>docker container exec </a:t>
            </a:r>
            <a:r>
              <a:rPr lang="en-US" b="1" dirty="0">
                <a:highlight>
                  <a:srgbClr val="FFFF00"/>
                </a:highlight>
              </a:rPr>
              <a:t>container1</a:t>
            </a:r>
            <a:r>
              <a:rPr lang="en-US" b="1" dirty="0"/>
              <a:t> ping -c 2 172.17.0.4</a:t>
            </a:r>
          </a:p>
          <a:p>
            <a:r>
              <a:rPr lang="en-US" dirty="0"/>
              <a:t>PING 172.17.0.4 (172.17.0.4) 56(84) bytes of data.</a:t>
            </a:r>
          </a:p>
          <a:p>
            <a:r>
              <a:rPr lang="en-US" dirty="0"/>
              <a:t>64 bytes from 172.17.0.4: </a:t>
            </a:r>
            <a:r>
              <a:rPr lang="en-US" dirty="0" err="1"/>
              <a:t>icmp_seq</a:t>
            </a:r>
            <a:r>
              <a:rPr lang="en-US" dirty="0"/>
              <a:t>=1 </a:t>
            </a:r>
            <a:r>
              <a:rPr lang="en-US" dirty="0" err="1"/>
              <a:t>ttl</a:t>
            </a:r>
            <a:r>
              <a:rPr lang="en-US" dirty="0"/>
              <a:t>=64 time=0.070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64 bytes from 172.17.0.4: </a:t>
            </a:r>
            <a:r>
              <a:rPr lang="en-US" dirty="0" err="1"/>
              <a:t>icmp_seq</a:t>
            </a:r>
            <a:r>
              <a:rPr lang="en-US" dirty="0"/>
              <a:t>=2 </a:t>
            </a:r>
            <a:r>
              <a:rPr lang="en-US" dirty="0" err="1"/>
              <a:t>ttl</a:t>
            </a:r>
            <a:r>
              <a:rPr lang="en-US" dirty="0"/>
              <a:t>=64 time=0.191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--- 172.17.0.4 ping statistics ---</a:t>
            </a:r>
          </a:p>
          <a:p>
            <a:r>
              <a:rPr lang="en-US" dirty="0"/>
              <a:t>2 packets transmitted, 2 received, </a:t>
            </a:r>
            <a:r>
              <a:rPr lang="en-US" sz="2000" b="1" dirty="0"/>
              <a:t>0% packet loss</a:t>
            </a:r>
            <a:r>
              <a:rPr lang="en-US" dirty="0"/>
              <a:t>, time </a:t>
            </a:r>
            <a:r>
              <a:rPr lang="en-US" dirty="0" err="1"/>
              <a:t>999ms</a:t>
            </a:r>
            <a:endParaRPr lang="en-US" dirty="0"/>
          </a:p>
          <a:p>
            <a:r>
              <a:rPr lang="en-US" dirty="0" err="1"/>
              <a:t>rtt</a:t>
            </a:r>
            <a:r>
              <a:rPr lang="en-US" dirty="0"/>
              <a:t> min/avg/max/</a:t>
            </a:r>
            <a:r>
              <a:rPr lang="en-US" dirty="0" err="1"/>
              <a:t>mdev</a:t>
            </a:r>
            <a:r>
              <a:rPr lang="en-US" dirty="0"/>
              <a:t> = 0.070/0.130/0.191/0.061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[root@ ~]#   </a:t>
            </a:r>
            <a:r>
              <a:rPr lang="en-US" b="1" dirty="0"/>
              <a:t>docker container exec -it </a:t>
            </a:r>
            <a:r>
              <a:rPr lang="en-US" b="1" dirty="0" err="1">
                <a:highlight>
                  <a:srgbClr val="FFFF00"/>
                </a:highlight>
              </a:rPr>
              <a:t>cust1</a:t>
            </a:r>
            <a:r>
              <a:rPr lang="en-US" b="1" dirty="0">
                <a:highlight>
                  <a:srgbClr val="FFFF00"/>
                </a:highlight>
              </a:rPr>
              <a:t>-container1 </a:t>
            </a:r>
            <a:r>
              <a:rPr lang="en-US" b="1" dirty="0"/>
              <a:t> /bin/bash</a:t>
            </a:r>
          </a:p>
          <a:p>
            <a:r>
              <a:rPr lang="en-US" dirty="0" err="1"/>
              <a:t>root@27ed6de3a308</a:t>
            </a:r>
            <a:r>
              <a:rPr lang="en-US" dirty="0"/>
              <a:t>:/data# </a:t>
            </a:r>
            <a:r>
              <a:rPr lang="en-US" b="1" dirty="0"/>
              <a:t>curl http://172.17.0.4</a:t>
            </a:r>
          </a:p>
          <a:p>
            <a:r>
              <a:rPr lang="en-US" dirty="0"/>
              <a:t>&lt;p&gt; I'm running this website on Docker Container1 on Ubuntu OS</a:t>
            </a:r>
          </a:p>
          <a:p>
            <a:r>
              <a:rPr lang="en-US" dirty="0" err="1"/>
              <a:t>root@27ed6de3a308</a:t>
            </a:r>
            <a:r>
              <a:rPr lang="en-US" dirty="0"/>
              <a:t>:/data#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339-D5E0-4785-8AB1-1FBF05ED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separate the customers'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3C4B-5D14-472A-B481-491C821A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14401"/>
            <a:ext cx="9144000" cy="521176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/>
              <a:t>It depends, what exactly your requirement is.</a:t>
            </a:r>
          </a:p>
          <a:p>
            <a:r>
              <a:rPr lang="en-US" dirty="0"/>
              <a:t>If you want to use your VM / Host machine IP address with different port numbers to access the containers, then you may use custom bridge network.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try to understand different situation when we process with other network drivers.</a:t>
            </a:r>
          </a:p>
        </p:txBody>
      </p:sp>
    </p:spTree>
    <p:extLst>
      <p:ext uri="{BB962C8B-B14F-4D97-AF65-F5344CB8AC3E}">
        <p14:creationId xmlns:p14="http://schemas.microsoft.com/office/powerpoint/2010/main" val="386706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081DF-FC1D-44E0-88FA-D23D5103CF96}"/>
              </a:ext>
            </a:extLst>
          </p:cNvPr>
          <p:cNvSpPr/>
          <p:nvPr/>
        </p:nvSpPr>
        <p:spPr>
          <a:xfrm>
            <a:off x="4572000" y="22860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Networking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058DDF0D-C5D3-4E2D-8B5A-AED1D0B9FB9D}"/>
              </a:ext>
            </a:extLst>
          </p:cNvPr>
          <p:cNvSpPr/>
          <p:nvPr/>
        </p:nvSpPr>
        <p:spPr>
          <a:xfrm>
            <a:off x="4186669" y="6331650"/>
            <a:ext cx="3276600" cy="435496"/>
          </a:xfrm>
          <a:prstGeom prst="cloudCallout">
            <a:avLst>
              <a:gd name="adj1" fmla="val -10367"/>
              <a:gd name="adj2" fmla="val -91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6960A2-6E49-4CD9-A07C-6A1445DF1B08}"/>
              </a:ext>
            </a:extLst>
          </p:cNvPr>
          <p:cNvSpPr/>
          <p:nvPr/>
        </p:nvSpPr>
        <p:spPr>
          <a:xfrm>
            <a:off x="1524000" y="990601"/>
            <a:ext cx="9126033" cy="5029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 anchorCtr="0"/>
          <a:lstStyle/>
          <a:p>
            <a:pPr algn="ctr"/>
            <a:r>
              <a:rPr lang="en-US" dirty="0" err="1"/>
              <a:t>Docker1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192.168.1.19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A9772-F0DD-4C8D-8245-8E9B268A16C5}"/>
              </a:ext>
            </a:extLst>
          </p:cNvPr>
          <p:cNvSpPr/>
          <p:nvPr/>
        </p:nvSpPr>
        <p:spPr>
          <a:xfrm>
            <a:off x="1541967" y="1202719"/>
            <a:ext cx="9108065" cy="32837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    Docker Engine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C08BE-DDF5-4E4B-A0B7-59071F9977AB}"/>
              </a:ext>
            </a:extLst>
          </p:cNvPr>
          <p:cNvSpPr/>
          <p:nvPr/>
        </p:nvSpPr>
        <p:spPr>
          <a:xfrm>
            <a:off x="4186670" y="4889602"/>
            <a:ext cx="4418469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testbridge1</a:t>
            </a:r>
            <a:r>
              <a:rPr lang="en-US" dirty="0"/>
              <a:t> =&gt; </a:t>
            </a:r>
            <a:r>
              <a:rPr lang="en-US" b="1" dirty="0">
                <a:highlight>
                  <a:srgbClr val="008000"/>
                </a:highlight>
              </a:rPr>
              <a:t>172.18</a:t>
            </a:r>
            <a:r>
              <a:rPr lang="en-US" dirty="0">
                <a:highlight>
                  <a:srgbClr val="008000"/>
                </a:highlight>
              </a:rPr>
              <a:t>.0.1</a:t>
            </a:r>
            <a:r>
              <a:rPr lang="en-US" dirty="0"/>
              <a:t> (172.18.0.0/16)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499E6D-74C2-4280-B236-FEF4C2373FB9}"/>
              </a:ext>
            </a:extLst>
          </p:cNvPr>
          <p:cNvSpPr/>
          <p:nvPr/>
        </p:nvSpPr>
        <p:spPr>
          <a:xfrm>
            <a:off x="1524002" y="1583904"/>
            <a:ext cx="2204743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30F1C-01B8-45AA-9E39-BFECBEFB8236}"/>
              </a:ext>
            </a:extLst>
          </p:cNvPr>
          <p:cNvSpPr/>
          <p:nvPr/>
        </p:nvSpPr>
        <p:spPr>
          <a:xfrm>
            <a:off x="1527802" y="3116307"/>
            <a:ext cx="220474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172.18.0.2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A61606-EE94-4A07-8A0E-31661A3156FB}"/>
              </a:ext>
            </a:extLst>
          </p:cNvPr>
          <p:cNvSpPr/>
          <p:nvPr/>
        </p:nvSpPr>
        <p:spPr>
          <a:xfrm>
            <a:off x="3803175" y="1599234"/>
            <a:ext cx="1854330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B1705-81E7-412B-96AD-D4ABC19C04AA}"/>
              </a:ext>
            </a:extLst>
          </p:cNvPr>
          <p:cNvSpPr/>
          <p:nvPr/>
        </p:nvSpPr>
        <p:spPr>
          <a:xfrm>
            <a:off x="3815776" y="3113962"/>
            <a:ext cx="184601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172.18.0.3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384922-AA5A-4B9F-9611-ACE54CEE516F}"/>
              </a:ext>
            </a:extLst>
          </p:cNvPr>
          <p:cNvSpPr/>
          <p:nvPr/>
        </p:nvSpPr>
        <p:spPr>
          <a:xfrm>
            <a:off x="2219057" y="4920946"/>
            <a:ext cx="751191" cy="339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AB7B79-32C1-48CF-90E7-8DD3F12731AF}"/>
              </a:ext>
            </a:extLst>
          </p:cNvPr>
          <p:cNvSpPr/>
          <p:nvPr/>
        </p:nvSpPr>
        <p:spPr>
          <a:xfrm>
            <a:off x="3353149" y="4917176"/>
            <a:ext cx="751191" cy="3399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393A7-DDAE-4D71-B7CF-B77CE7100946}"/>
              </a:ext>
            </a:extLst>
          </p:cNvPr>
          <p:cNvSpPr/>
          <p:nvPr/>
        </p:nvSpPr>
        <p:spPr>
          <a:xfrm>
            <a:off x="1529152" y="3484480"/>
            <a:ext cx="2203393" cy="380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172.18.0.1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D10CF8-892A-4E75-80D5-013142B3698C}"/>
              </a:ext>
            </a:extLst>
          </p:cNvPr>
          <p:cNvSpPr/>
          <p:nvPr/>
        </p:nvSpPr>
        <p:spPr>
          <a:xfrm>
            <a:off x="3806250" y="3494076"/>
            <a:ext cx="1854330" cy="3884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172.18.0.1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4AFEC586-2A72-48C4-8BC0-D0AC51181119}"/>
              </a:ext>
            </a:extLst>
          </p:cNvPr>
          <p:cNvSpPr/>
          <p:nvPr/>
        </p:nvSpPr>
        <p:spPr>
          <a:xfrm>
            <a:off x="2161600" y="3879923"/>
            <a:ext cx="304800" cy="101826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C907AA2F-1153-4321-838A-1A4852BFFF40}"/>
              </a:ext>
            </a:extLst>
          </p:cNvPr>
          <p:cNvSpPr/>
          <p:nvPr/>
        </p:nvSpPr>
        <p:spPr>
          <a:xfrm>
            <a:off x="3728744" y="3864595"/>
            <a:ext cx="304800" cy="1063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80B80-9C67-4561-80ED-079060DDEA86}"/>
              </a:ext>
            </a:extLst>
          </p:cNvPr>
          <p:cNvSpPr/>
          <p:nvPr/>
        </p:nvSpPr>
        <p:spPr>
          <a:xfrm>
            <a:off x="4572001" y="5314190"/>
            <a:ext cx="4418469" cy="3801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testbridge2</a:t>
            </a:r>
            <a:r>
              <a:rPr lang="en-US" dirty="0"/>
              <a:t> =&gt; </a:t>
            </a:r>
            <a:r>
              <a:rPr lang="en-US" b="1" dirty="0">
                <a:highlight>
                  <a:srgbClr val="800080"/>
                </a:highlight>
              </a:rPr>
              <a:t>172.19</a:t>
            </a:r>
            <a:r>
              <a:rPr lang="en-US" dirty="0">
                <a:highlight>
                  <a:srgbClr val="800080"/>
                </a:highlight>
              </a:rPr>
              <a:t>.0.1</a:t>
            </a:r>
            <a:r>
              <a:rPr lang="en-US" dirty="0"/>
              <a:t> (172.19.0.0/16)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7EDD79-9488-4639-94BA-7BC6064E0E3D}"/>
              </a:ext>
            </a:extLst>
          </p:cNvPr>
          <p:cNvSpPr/>
          <p:nvPr/>
        </p:nvSpPr>
        <p:spPr>
          <a:xfrm>
            <a:off x="6358695" y="1608081"/>
            <a:ext cx="2177159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0157E0-00AF-4CC2-8DC4-7A1E6D258133}"/>
              </a:ext>
            </a:extLst>
          </p:cNvPr>
          <p:cNvSpPr/>
          <p:nvPr/>
        </p:nvSpPr>
        <p:spPr>
          <a:xfrm>
            <a:off x="6358695" y="3091079"/>
            <a:ext cx="2177159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172.19.0.2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46A69-8764-468C-9BBE-CEFCB4ED3AB2}"/>
              </a:ext>
            </a:extLst>
          </p:cNvPr>
          <p:cNvSpPr/>
          <p:nvPr/>
        </p:nvSpPr>
        <p:spPr>
          <a:xfrm>
            <a:off x="6376661" y="3508657"/>
            <a:ext cx="2163202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172.19.0.1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0C1E40-6946-4B20-B42C-6C8B9B795FE6}"/>
              </a:ext>
            </a:extLst>
          </p:cNvPr>
          <p:cNvSpPr/>
          <p:nvPr/>
        </p:nvSpPr>
        <p:spPr>
          <a:xfrm>
            <a:off x="9069060" y="5334291"/>
            <a:ext cx="751191" cy="339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3BAE85-3280-4566-8B1A-3A65D6B063D8}"/>
              </a:ext>
            </a:extLst>
          </p:cNvPr>
          <p:cNvSpPr/>
          <p:nvPr/>
        </p:nvSpPr>
        <p:spPr>
          <a:xfrm>
            <a:off x="9859546" y="5315372"/>
            <a:ext cx="751191" cy="33991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verth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520030-64E6-4BB7-A2A9-57BC9B7FF536}"/>
              </a:ext>
            </a:extLst>
          </p:cNvPr>
          <p:cNvCxnSpPr>
            <a:cxnSpLocks/>
          </p:cNvCxnSpPr>
          <p:nvPr/>
        </p:nvCxnSpPr>
        <p:spPr>
          <a:xfrm>
            <a:off x="9541840" y="3905343"/>
            <a:ext cx="648791" cy="14236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BFAC72-2B72-4756-8EED-81703281B20D}"/>
              </a:ext>
            </a:extLst>
          </p:cNvPr>
          <p:cNvCxnSpPr>
            <a:cxnSpLocks/>
          </p:cNvCxnSpPr>
          <p:nvPr/>
        </p:nvCxnSpPr>
        <p:spPr>
          <a:xfrm>
            <a:off x="8153400" y="3844298"/>
            <a:ext cx="1143000" cy="1425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4038C2A-C608-4DE3-909D-8067DDD54F7D}"/>
              </a:ext>
            </a:extLst>
          </p:cNvPr>
          <p:cNvSpPr/>
          <p:nvPr/>
        </p:nvSpPr>
        <p:spPr>
          <a:xfrm>
            <a:off x="4434871" y="4509226"/>
            <a:ext cx="3777163" cy="3300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docker0</a:t>
            </a:r>
            <a:r>
              <a:rPr lang="en-US" dirty="0"/>
              <a:t> =&gt; </a:t>
            </a:r>
            <a:r>
              <a:rPr lang="en-US" b="1" dirty="0">
                <a:highlight>
                  <a:srgbClr val="008000"/>
                </a:highlight>
              </a:rPr>
              <a:t>172.17</a:t>
            </a:r>
            <a:r>
              <a:rPr lang="en-US" dirty="0">
                <a:highlight>
                  <a:srgbClr val="008000"/>
                </a:highlight>
              </a:rPr>
              <a:t>.0.1</a:t>
            </a:r>
            <a:r>
              <a:rPr lang="en-US" dirty="0"/>
              <a:t> (172.17.0.0/16)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D5AC11-5241-4C25-BC38-D4A5B193663A}"/>
              </a:ext>
            </a:extLst>
          </p:cNvPr>
          <p:cNvSpPr/>
          <p:nvPr/>
        </p:nvSpPr>
        <p:spPr>
          <a:xfrm>
            <a:off x="8550379" y="1608081"/>
            <a:ext cx="2099653" cy="22806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Container2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357D1E-5AED-4CC8-9765-3DF4DEE19C3A}"/>
              </a:ext>
            </a:extLst>
          </p:cNvPr>
          <p:cNvSpPr/>
          <p:nvPr/>
        </p:nvSpPr>
        <p:spPr>
          <a:xfrm>
            <a:off x="8550379" y="3091079"/>
            <a:ext cx="2099653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eth0</a:t>
            </a:r>
            <a:r>
              <a:rPr lang="en-US" dirty="0"/>
              <a:t>: 172.19.0.3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B50910-B067-415B-B086-EE6907825902}"/>
              </a:ext>
            </a:extLst>
          </p:cNvPr>
          <p:cNvSpPr/>
          <p:nvPr/>
        </p:nvSpPr>
        <p:spPr>
          <a:xfrm>
            <a:off x="8568346" y="3508657"/>
            <a:ext cx="2086193" cy="380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GW: 172.19.0.1</a:t>
            </a:r>
          </a:p>
        </p:txBody>
      </p:sp>
    </p:spTree>
    <p:extLst>
      <p:ext uri="{BB962C8B-B14F-4D97-AF65-F5344CB8AC3E}">
        <p14:creationId xmlns:p14="http://schemas.microsoft.com/office/powerpoint/2010/main" val="19828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9" grpId="0" animBg="1"/>
      <p:bldP spid="40" grpId="0" animBg="1"/>
      <p:bldP spid="41" grpId="0" animBg="1"/>
      <p:bldP spid="42" grpId="0" animBg="1"/>
      <p:bldP spid="45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33" grpId="0" animBg="1"/>
      <p:bldP spid="34" grpId="0" animBg="1"/>
      <p:bldP spid="48" grpId="0" animBg="1"/>
      <p:bldP spid="53" grpId="0" animBg="1"/>
      <p:bldP spid="54" grpId="0" animBg="1"/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408D-DA95-4D6D-B418-C77CAF2A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4478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How to </a:t>
            </a:r>
            <a:r>
              <a:rPr lang="en-US" sz="3200" b="1" dirty="0"/>
              <a:t>Create </a:t>
            </a:r>
            <a:r>
              <a:rPr lang="en-US" sz="3200" dirty="0"/>
              <a:t>the </a:t>
            </a:r>
            <a:r>
              <a:rPr lang="en-US" sz="3200" b="1" dirty="0"/>
              <a:t>custom</a:t>
            </a:r>
            <a:r>
              <a:rPr lang="en-US" sz="3200" dirty="0"/>
              <a:t> </a:t>
            </a:r>
            <a:r>
              <a:rPr lang="en-US" sz="3200" b="1" dirty="0"/>
              <a:t>network driver</a:t>
            </a:r>
            <a:r>
              <a:rPr lang="en-US" sz="3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E465-047C-415A-A3CC-56993FAE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43000"/>
            <a:ext cx="9144000" cy="57150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8000" dirty="0"/>
              <a:t>            docker network create </a:t>
            </a:r>
            <a:r>
              <a:rPr lang="en-US" sz="8000" dirty="0" err="1"/>
              <a:t>testbridge1</a:t>
            </a:r>
            <a:endParaRPr lang="en-US" sz="8000" dirty="0"/>
          </a:p>
          <a:p>
            <a:pPr marL="0" indent="0">
              <a:buNone/>
            </a:pPr>
            <a:r>
              <a:rPr lang="en-US" sz="8000" dirty="0"/>
              <a:t>             docker network create </a:t>
            </a:r>
            <a:r>
              <a:rPr lang="en-US" sz="8000" dirty="0" err="1"/>
              <a:t>testbridge2</a:t>
            </a:r>
            <a:endParaRPr lang="en-US" sz="8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</a:t>
            </a:r>
            <a:r>
              <a:rPr lang="en-US" sz="8000" dirty="0"/>
              <a:t>docker network  inspect </a:t>
            </a:r>
            <a:r>
              <a:rPr lang="en-US" sz="8000" dirty="0" err="1"/>
              <a:t>testbridge1</a:t>
            </a:r>
            <a:endParaRPr lang="en-US" sz="8000" dirty="0"/>
          </a:p>
          <a:p>
            <a:pPr marL="0" indent="0">
              <a:buNone/>
            </a:pPr>
            <a:r>
              <a:rPr lang="en-US" sz="2800" dirty="0"/>
              <a:t>[</a:t>
            </a:r>
          </a:p>
          <a:p>
            <a:pPr marL="0" indent="0">
              <a:buNone/>
            </a:pPr>
            <a:r>
              <a:rPr lang="en-US" sz="2800" dirty="0"/>
              <a:t>    {</a:t>
            </a:r>
          </a:p>
          <a:p>
            <a:pPr marL="0" indent="0">
              <a:buNone/>
            </a:pPr>
            <a:r>
              <a:rPr lang="en-US" sz="2800" dirty="0"/>
              <a:t>        "Name": "</a:t>
            </a:r>
            <a:r>
              <a:rPr lang="en-US" sz="2800" dirty="0" err="1"/>
              <a:t>testbridge1</a:t>
            </a:r>
            <a:r>
              <a:rPr lang="en-US" sz="2800" dirty="0"/>
              <a:t>",</a:t>
            </a:r>
          </a:p>
          <a:p>
            <a:pPr marL="0" indent="0">
              <a:buNone/>
            </a:pPr>
            <a:r>
              <a:rPr lang="en-US" sz="2800" dirty="0"/>
              <a:t>        "Id": "a07b927f55ee3d4120b265f2dfb984cae42348070f980bdcbb61d0e21cafced7",</a:t>
            </a:r>
          </a:p>
          <a:p>
            <a:pPr marL="0" indent="0">
              <a:buNone/>
            </a:pPr>
            <a:r>
              <a:rPr lang="en-US" sz="2800" dirty="0"/>
              <a:t>        "Created": "</a:t>
            </a:r>
            <a:r>
              <a:rPr lang="en-US" sz="2800" dirty="0" err="1"/>
              <a:t>2022-07-16T06:07:08.926119086-04:00</a:t>
            </a:r>
            <a:r>
              <a:rPr lang="en-US" sz="2800" dirty="0"/>
              <a:t>",</a:t>
            </a:r>
          </a:p>
          <a:p>
            <a:pPr marL="0" indent="0">
              <a:buNone/>
            </a:pPr>
            <a:r>
              <a:rPr lang="en-US" sz="2800" dirty="0"/>
              <a:t>        "Scope": "local",</a:t>
            </a:r>
          </a:p>
          <a:p>
            <a:pPr marL="0" indent="0">
              <a:buNone/>
            </a:pPr>
            <a:r>
              <a:rPr lang="en-US" sz="2800" dirty="0"/>
              <a:t>        "Driver": "bridge",</a:t>
            </a:r>
          </a:p>
          <a:p>
            <a:pPr marL="0" indent="0">
              <a:buNone/>
            </a:pPr>
            <a:r>
              <a:rPr lang="en-US" sz="2800" dirty="0"/>
              <a:t>        "</a:t>
            </a:r>
            <a:r>
              <a:rPr lang="en-US" sz="2800" dirty="0" err="1"/>
              <a:t>EnableIPv6</a:t>
            </a:r>
            <a:r>
              <a:rPr lang="en-US" sz="2800" dirty="0"/>
              <a:t>": false,</a:t>
            </a:r>
          </a:p>
          <a:p>
            <a:pPr marL="0" indent="0">
              <a:buNone/>
            </a:pPr>
            <a:r>
              <a:rPr lang="en-US" sz="2800" dirty="0"/>
              <a:t>        "</a:t>
            </a:r>
            <a:r>
              <a:rPr lang="en-US" sz="2800" dirty="0" err="1"/>
              <a:t>IPAM</a:t>
            </a:r>
            <a:r>
              <a:rPr lang="en-US" sz="2800" dirty="0"/>
              <a:t>": {</a:t>
            </a:r>
          </a:p>
          <a:p>
            <a:pPr marL="0" indent="0">
              <a:buNone/>
            </a:pPr>
            <a:r>
              <a:rPr lang="en-US" sz="2800" dirty="0"/>
              <a:t>            "Driver": "default",</a:t>
            </a:r>
          </a:p>
          <a:p>
            <a:pPr marL="0" indent="0">
              <a:buNone/>
            </a:pPr>
            <a:r>
              <a:rPr lang="en-US" sz="2800" dirty="0"/>
              <a:t>            "Options": {},</a:t>
            </a:r>
          </a:p>
          <a:p>
            <a:pPr marL="0" indent="0">
              <a:buNone/>
            </a:pPr>
            <a:r>
              <a:rPr lang="en-US" sz="2800" dirty="0"/>
              <a:t>            "Config": [</a:t>
            </a:r>
          </a:p>
          <a:p>
            <a:pPr marL="0" indent="0">
              <a:buNone/>
            </a:pPr>
            <a:r>
              <a:rPr lang="en-US" sz="2800" dirty="0"/>
              <a:t>                {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sz="5000" b="1" dirty="0">
                <a:highlight>
                  <a:srgbClr val="FFFF00"/>
                </a:highlight>
              </a:rPr>
              <a:t>Subnet": "172.18.0.0/16",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sz="5000" dirty="0"/>
              <a:t>Gateway": "</a:t>
            </a:r>
            <a:r>
              <a:rPr lang="en-US" sz="5000" b="1" dirty="0">
                <a:highlight>
                  <a:srgbClr val="FFFF00"/>
                </a:highlight>
              </a:rPr>
              <a:t>172.18.0.1"</a:t>
            </a:r>
          </a:p>
          <a:p>
            <a:pPr marL="0" indent="0">
              <a:buNone/>
            </a:pPr>
            <a:r>
              <a:rPr lang="en-US" dirty="0"/>
              <a:t>                }</a:t>
            </a:r>
          </a:p>
          <a:p>
            <a:pPr marL="0" indent="0">
              <a:buNone/>
            </a:pPr>
            <a:r>
              <a:rPr lang="en-US" dirty="0"/>
              <a:t>           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</a:t>
            </a:r>
            <a:r>
              <a:rPr lang="en-US" sz="7000" dirty="0"/>
              <a:t>docker network  inspect bridge | grep Subnet</a:t>
            </a:r>
            <a:endParaRPr lang="en-US" sz="5000" dirty="0"/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sz="5000" b="1" dirty="0">
                <a:highlight>
                  <a:srgbClr val="FFFF00"/>
                </a:highlight>
              </a:rPr>
              <a:t>"Subnet": "172.17.0.0/16",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532-85BB-4EAC-B86C-E4BDDB95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153400" cy="2849562"/>
          </a:xfrm>
        </p:spPr>
        <p:txBody>
          <a:bodyPr>
            <a:normAutofit/>
          </a:bodyPr>
          <a:lstStyle/>
          <a:p>
            <a:r>
              <a:rPr lang="en-US" dirty="0"/>
              <a:t>How to attach the container with specific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FA65-8357-410E-8FB1-A83FAE1C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667001"/>
            <a:ext cx="9144000" cy="3459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docker run -</a:t>
            </a:r>
            <a:r>
              <a:rPr lang="en-US" sz="2800" dirty="0" err="1"/>
              <a:t>itd</a:t>
            </a:r>
            <a:r>
              <a:rPr lang="en-US" sz="2800" dirty="0"/>
              <a:t> </a:t>
            </a:r>
            <a:r>
              <a:rPr lang="en-US" sz="2800" b="1" dirty="0"/>
              <a:t>--network=[network-name]  </a:t>
            </a:r>
            <a:r>
              <a:rPr lang="en-US" sz="2800" dirty="0" err="1"/>
              <a:t>imagename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docker run -</a:t>
            </a:r>
            <a:r>
              <a:rPr lang="en-US" dirty="0" err="1"/>
              <a:t>itd</a:t>
            </a:r>
            <a:r>
              <a:rPr lang="en-US" dirty="0"/>
              <a:t> </a:t>
            </a:r>
            <a:r>
              <a:rPr lang="en-US" b="1" dirty="0"/>
              <a:t>--network= </a:t>
            </a:r>
            <a:r>
              <a:rPr lang="en-US" b="1" dirty="0" err="1"/>
              <a:t>testbridge1</a:t>
            </a:r>
            <a:r>
              <a:rPr lang="en-US" dirty="0"/>
              <a:t>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0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B3D242-01BE-4B0D-A478-D9EFB24025A9}"/>
              </a:ext>
            </a:extLst>
          </p:cNvPr>
          <p:cNvSpPr txBox="1"/>
          <p:nvPr/>
        </p:nvSpPr>
        <p:spPr>
          <a:xfrm>
            <a:off x="1524000" y="1"/>
            <a:ext cx="9144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1</a:t>
            </a:r>
            <a:r>
              <a:rPr lang="en-US" dirty="0"/>
              <a:t>  --name </a:t>
            </a:r>
            <a:r>
              <a:rPr lang="en-US" b="1" dirty="0" err="1"/>
              <a:t>testbridge1</a:t>
            </a:r>
            <a:r>
              <a:rPr lang="en-US" b="1" dirty="0"/>
              <a:t>-container</a:t>
            </a:r>
            <a:r>
              <a:rPr lang="en-US" b="1" dirty="0">
                <a:highlight>
                  <a:srgbClr val="FFFF00"/>
                </a:highlight>
              </a:rPr>
              <a:t>1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1</a:t>
            </a:r>
            <a:r>
              <a:rPr lang="en-US" dirty="0"/>
              <a:t>  --name </a:t>
            </a:r>
            <a:r>
              <a:rPr lang="en-US" b="1" dirty="0" err="1"/>
              <a:t>testbridge1-container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5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--network=</a:t>
            </a:r>
            <a:r>
              <a:rPr lang="en-US" b="1" dirty="0" err="1"/>
              <a:t>testbridge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--name </a:t>
            </a:r>
            <a:r>
              <a:rPr lang="en-US" b="1" dirty="0" err="1"/>
              <a:t>testbridge2</a:t>
            </a:r>
            <a:r>
              <a:rPr lang="en-US" b="1" dirty="0"/>
              <a:t>-container</a:t>
            </a:r>
            <a:r>
              <a:rPr lang="en-US" b="1" dirty="0">
                <a:highlight>
                  <a:srgbClr val="FFFF00"/>
                </a:highlight>
              </a:rPr>
              <a:t>1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6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r>
              <a:rPr lang="en-US" dirty="0"/>
              <a:t>docker container run -it -d 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</a:rPr>
              <a:t>--net </a:t>
            </a:r>
            <a:r>
              <a:rPr lang="en-US" dirty="0" err="1">
                <a:highlight>
                  <a:srgbClr val="FFFF00"/>
                </a:highlight>
              </a:rPr>
              <a:t>testbridge2</a:t>
            </a:r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>
                <a:highlight>
                  <a:srgbClr val="FF0000"/>
                </a:highlight>
              </a:rPr>
              <a:t>--cap-add=</a:t>
            </a:r>
            <a:r>
              <a:rPr lang="en-US" dirty="0" err="1">
                <a:highlight>
                  <a:srgbClr val="FF0000"/>
                </a:highlight>
              </a:rPr>
              <a:t>NAT</a:t>
            </a:r>
            <a:r>
              <a:rPr lang="en-US" b="1" dirty="0" err="1">
                <a:solidFill>
                  <a:schemeClr val="accent1"/>
                </a:solidFill>
                <a:highlight>
                  <a:srgbClr val="FF0000"/>
                </a:highlight>
              </a:rPr>
              <a:t>_ADMIN</a:t>
            </a:r>
            <a:r>
              <a:rPr lang="en-US" dirty="0"/>
              <a:t>  --name </a:t>
            </a:r>
            <a:r>
              <a:rPr lang="en-US" b="1" dirty="0" err="1"/>
              <a:t>testbridge2-container</a:t>
            </a:r>
            <a:r>
              <a:rPr lang="en-US" b="1" dirty="0" err="1">
                <a:highlight>
                  <a:srgbClr val="FFFF00"/>
                </a:highlight>
              </a:rPr>
              <a:t>2</a:t>
            </a:r>
            <a:r>
              <a:rPr lang="en-US" dirty="0"/>
              <a:t>  -p 390</a:t>
            </a:r>
            <a:r>
              <a:rPr lang="en-US" dirty="0">
                <a:highlight>
                  <a:srgbClr val="FFFF00"/>
                </a:highlight>
              </a:rPr>
              <a:t>7</a:t>
            </a:r>
            <a:r>
              <a:rPr lang="en-US" dirty="0"/>
              <a:t>:80 </a:t>
            </a:r>
            <a:r>
              <a:rPr lang="en-US" dirty="0" err="1"/>
              <a:t>mywebserver1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[root@ ~]# </a:t>
            </a:r>
            <a:r>
              <a:rPr lang="en-US" sz="2000" b="1" dirty="0"/>
              <a:t>docker container exec </a:t>
            </a:r>
            <a:r>
              <a:rPr lang="en-US" sz="2000" b="1" dirty="0" err="1"/>
              <a:t>testbridge</a:t>
            </a:r>
            <a:r>
              <a:rPr lang="en-US" sz="2000" b="1" dirty="0" err="1">
                <a:highlight>
                  <a:srgbClr val="FFFF00"/>
                </a:highlight>
              </a:rPr>
              <a:t>1</a:t>
            </a:r>
            <a:r>
              <a:rPr lang="en-US" sz="2000" b="1" dirty="0"/>
              <a:t>-container1 ifconfig </a:t>
            </a:r>
            <a:r>
              <a:rPr lang="en-US" sz="2000" dirty="0" err="1"/>
              <a:t>eth0</a:t>
            </a:r>
            <a:r>
              <a:rPr lang="en-US" sz="2000" b="1" dirty="0"/>
              <a:t> | grep Mask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inet</a:t>
            </a:r>
            <a:r>
              <a:rPr lang="en-US" sz="2000" dirty="0"/>
              <a:t> </a:t>
            </a:r>
            <a:r>
              <a:rPr lang="en-US" sz="2000" dirty="0" err="1"/>
              <a:t>addr:172.</a:t>
            </a:r>
            <a:r>
              <a:rPr lang="en-US" sz="2000" b="1" dirty="0" err="1">
                <a:highlight>
                  <a:srgbClr val="FFFF00"/>
                </a:highlight>
              </a:rPr>
              <a:t>18</a:t>
            </a:r>
            <a:r>
              <a:rPr lang="en-US" sz="2000" dirty="0" err="1"/>
              <a:t>.0.2</a:t>
            </a:r>
            <a:r>
              <a:rPr lang="en-US" sz="2000" dirty="0"/>
              <a:t>  </a:t>
            </a:r>
            <a:r>
              <a:rPr lang="en-US" sz="2000" dirty="0" err="1"/>
              <a:t>Bcast:172.18.255.255</a:t>
            </a:r>
            <a:r>
              <a:rPr lang="en-US" sz="2000" dirty="0"/>
              <a:t>  </a:t>
            </a:r>
            <a:r>
              <a:rPr lang="en-US" sz="2000" dirty="0" err="1"/>
              <a:t>Mask:255.255.0.0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[root@ ~]# </a:t>
            </a:r>
            <a:r>
              <a:rPr lang="en-US" sz="2000" b="1" dirty="0"/>
              <a:t>docker container exec </a:t>
            </a:r>
            <a:r>
              <a:rPr lang="en-US" sz="2000" b="1" dirty="0" err="1"/>
              <a:t>testbridge</a:t>
            </a:r>
            <a:r>
              <a:rPr lang="en-US" sz="2000" b="1" dirty="0" err="1">
                <a:highlight>
                  <a:srgbClr val="FFFF00"/>
                </a:highlight>
              </a:rPr>
              <a:t>2</a:t>
            </a:r>
            <a:r>
              <a:rPr lang="en-US" sz="2000" b="1" dirty="0"/>
              <a:t>-container1 ifconfig </a:t>
            </a:r>
            <a:r>
              <a:rPr lang="en-US" sz="2000" b="1" dirty="0" err="1"/>
              <a:t>eth0</a:t>
            </a:r>
            <a:r>
              <a:rPr lang="en-US" sz="2000" b="1" dirty="0"/>
              <a:t> | grep Mask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inet</a:t>
            </a:r>
            <a:r>
              <a:rPr lang="en-US" sz="2000" dirty="0"/>
              <a:t> </a:t>
            </a:r>
            <a:r>
              <a:rPr lang="en-US" sz="2000" dirty="0" err="1"/>
              <a:t>addr:172.</a:t>
            </a:r>
            <a:r>
              <a:rPr lang="en-US" sz="2000" b="1" dirty="0" err="1">
                <a:highlight>
                  <a:srgbClr val="FFFF00"/>
                </a:highlight>
              </a:rPr>
              <a:t>19</a:t>
            </a:r>
            <a:r>
              <a:rPr lang="en-US" sz="2000" dirty="0" err="1"/>
              <a:t>.0.2</a:t>
            </a:r>
            <a:r>
              <a:rPr lang="en-US" sz="2000" dirty="0"/>
              <a:t>  </a:t>
            </a:r>
            <a:r>
              <a:rPr lang="en-US" sz="2000" dirty="0" err="1"/>
              <a:t>Bcast:172.19.255.255</a:t>
            </a:r>
            <a:r>
              <a:rPr lang="en-US" sz="2000" dirty="0"/>
              <a:t>  </a:t>
            </a:r>
            <a:r>
              <a:rPr lang="en-US" sz="2000" dirty="0" err="1"/>
              <a:t>Mask:255.255.0.0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619-92BC-4B0F-AE71-4220C934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29" y="36616"/>
            <a:ext cx="9144000" cy="868362"/>
          </a:xfrm>
        </p:spPr>
        <p:txBody>
          <a:bodyPr>
            <a:normAutofit/>
          </a:bodyPr>
          <a:lstStyle/>
          <a:p>
            <a:r>
              <a:rPr lang="en-US" dirty="0"/>
              <a:t>Ping test within custom bridge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53050-9320-444F-B0F5-7A7EC47C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665029" cy="5410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FAFCC-A074-4469-A18F-BA77FCC8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25" y="2057400"/>
            <a:ext cx="8305800" cy="4267200"/>
          </a:xfrm>
          <a:prstGeom prst="rect">
            <a:avLst/>
          </a:prstGeom>
        </p:spPr>
      </p:pic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874346E3-CE40-4100-9AB3-3CA16D37E434}"/>
              </a:ext>
            </a:extLst>
          </p:cNvPr>
          <p:cNvSpPr/>
          <p:nvPr/>
        </p:nvSpPr>
        <p:spPr>
          <a:xfrm>
            <a:off x="3276600" y="1752600"/>
            <a:ext cx="2133600" cy="1238044"/>
          </a:xfrm>
          <a:prstGeom prst="curvedDownArrow">
            <a:avLst>
              <a:gd name="adj1" fmla="val 25000"/>
              <a:gd name="adj2" fmla="val 878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4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619-92BC-4B0F-AE71-4220C934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229" y="36616"/>
            <a:ext cx="9144000" cy="868362"/>
          </a:xfrm>
        </p:spPr>
        <p:txBody>
          <a:bodyPr>
            <a:normAutofit/>
          </a:bodyPr>
          <a:lstStyle/>
          <a:p>
            <a:r>
              <a:rPr lang="en-US" dirty="0"/>
              <a:t>Ping test within custom bridge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E266-B0FC-4881-B4A8-5012A8CAB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5791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[root@ ~]#  </a:t>
            </a:r>
            <a:r>
              <a:rPr lang="en-US" b="1" dirty="0"/>
              <a:t>docker container inspect </a:t>
            </a:r>
            <a:r>
              <a:rPr lang="en-US" dirty="0" err="1">
                <a:highlight>
                  <a:srgbClr val="FFFF00"/>
                </a:highlight>
              </a:rPr>
              <a:t>testbridge1-container2</a:t>
            </a:r>
            <a:r>
              <a:rPr lang="en-US" dirty="0"/>
              <a:t> | </a:t>
            </a:r>
            <a:r>
              <a:rPr lang="en-US" b="1" dirty="0"/>
              <a:t>grep -i </a:t>
            </a:r>
            <a:r>
              <a:rPr lang="en-US" b="1" dirty="0" err="1"/>
              <a:t>IPaddress</a:t>
            </a:r>
            <a:endParaRPr lang="en-US" b="1" dirty="0"/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SecondaryIPAddresses</a:t>
            </a:r>
            <a:r>
              <a:rPr lang="en-US" sz="1400" dirty="0"/>
              <a:t>": null,</a:t>
            </a:r>
          </a:p>
          <a:p>
            <a:pPr marL="0" indent="0">
              <a:buNone/>
            </a:pPr>
            <a:r>
              <a:rPr lang="en-US" sz="1400" dirty="0"/>
              <a:t>            "</a:t>
            </a:r>
            <a:r>
              <a:rPr lang="en-US" sz="1400" dirty="0" err="1"/>
              <a:t>IPAddress</a:t>
            </a:r>
            <a:r>
              <a:rPr lang="en-US" sz="1400" dirty="0"/>
              <a:t>": "",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>
                <a:highlight>
                  <a:srgbClr val="FFFF00"/>
                </a:highlight>
              </a:rPr>
              <a:t>172.18.0.3</a:t>
            </a:r>
            <a:r>
              <a:rPr lang="en-US" dirty="0"/>
              <a:t>",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b="1" dirty="0"/>
              <a:t>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 </a:t>
            </a:r>
            <a:r>
              <a:rPr lang="en-US" b="1" dirty="0">
                <a:highlight>
                  <a:srgbClr val="FFFF00"/>
                </a:highlight>
              </a:rPr>
              <a:t>ping -c 2 172.18.0.3</a:t>
            </a:r>
          </a:p>
          <a:p>
            <a:pPr marL="0" indent="0">
              <a:buNone/>
            </a:pPr>
            <a:r>
              <a:rPr lang="en-US" dirty="0"/>
              <a:t>PING 172.18.0.3 (172.18.0.3) 56(84) bytes of data.</a:t>
            </a:r>
          </a:p>
          <a:p>
            <a:pPr marL="0" indent="0">
              <a:buNone/>
            </a:pPr>
            <a:r>
              <a:rPr lang="en-US" sz="2000" dirty="0"/>
              <a:t>64 bytes from 172.18.0.3: </a:t>
            </a:r>
            <a:r>
              <a:rPr lang="en-US" sz="2000" dirty="0" err="1"/>
              <a:t>icmp_seq</a:t>
            </a:r>
            <a:r>
              <a:rPr lang="en-US" sz="2000" dirty="0"/>
              <a:t>=1 </a:t>
            </a:r>
            <a:r>
              <a:rPr lang="en-US" sz="2000" dirty="0" err="1"/>
              <a:t>ttl</a:t>
            </a:r>
            <a:r>
              <a:rPr lang="en-US" sz="2000" dirty="0"/>
              <a:t>=64 time=0.142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64 bytes from 172.18.0.3: </a:t>
            </a:r>
            <a:r>
              <a:rPr lang="en-US" sz="2000" dirty="0" err="1"/>
              <a:t>icmp_seq</a:t>
            </a:r>
            <a:r>
              <a:rPr lang="en-US" sz="2000" dirty="0"/>
              <a:t>=2 </a:t>
            </a:r>
            <a:r>
              <a:rPr lang="en-US" sz="2000" dirty="0" err="1"/>
              <a:t>ttl</a:t>
            </a:r>
            <a:r>
              <a:rPr lang="en-US" sz="2000" dirty="0"/>
              <a:t>=64 time=0.063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 </a:t>
            </a:r>
            <a:r>
              <a:rPr lang="en-US" b="1" dirty="0"/>
              <a:t>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 </a:t>
            </a:r>
            <a:r>
              <a:rPr lang="en-US" b="1" dirty="0">
                <a:highlight>
                  <a:srgbClr val="FFFF00"/>
                </a:highlight>
              </a:rPr>
              <a:t>ping -c 2 </a:t>
            </a:r>
            <a:r>
              <a:rPr lang="en-US" b="1" dirty="0" err="1">
                <a:highlight>
                  <a:srgbClr val="FFFF00"/>
                </a:highlight>
              </a:rPr>
              <a:t>testbridge1-container2</a:t>
            </a: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dirty="0"/>
              <a:t>PING </a:t>
            </a:r>
            <a:r>
              <a:rPr lang="en-US" sz="2000" dirty="0" err="1"/>
              <a:t>testbridge1-container2</a:t>
            </a:r>
            <a:r>
              <a:rPr lang="en-US" sz="2000" dirty="0"/>
              <a:t> (172.18.0.3) 56(84) bytes of data.</a:t>
            </a:r>
          </a:p>
          <a:p>
            <a:pPr marL="0" indent="0">
              <a:buNone/>
            </a:pPr>
            <a:r>
              <a:rPr lang="en-US" sz="2000" dirty="0"/>
              <a:t>64 bytes from </a:t>
            </a:r>
            <a:r>
              <a:rPr lang="en-US" sz="2000" dirty="0" err="1"/>
              <a:t>testbridge1-container2.testbridge1</a:t>
            </a:r>
            <a:r>
              <a:rPr lang="en-US" sz="2000" dirty="0"/>
              <a:t> (172.18.0.3): </a:t>
            </a:r>
            <a:r>
              <a:rPr lang="en-US" sz="2000" dirty="0" err="1"/>
              <a:t>icmp_seq</a:t>
            </a:r>
            <a:r>
              <a:rPr lang="en-US" sz="2000" dirty="0"/>
              <a:t>=1 </a:t>
            </a:r>
            <a:r>
              <a:rPr lang="en-US" sz="2000" dirty="0" err="1"/>
              <a:t>ttl</a:t>
            </a:r>
            <a:r>
              <a:rPr lang="en-US" sz="2000" dirty="0"/>
              <a:t>=64 time=0.072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64 bytes from </a:t>
            </a:r>
            <a:r>
              <a:rPr lang="en-US" sz="2000" dirty="0" err="1"/>
              <a:t>testbridge1-container2.testbridge1</a:t>
            </a:r>
            <a:r>
              <a:rPr lang="en-US" sz="2000" dirty="0"/>
              <a:t> (172.18.0.3): </a:t>
            </a:r>
            <a:r>
              <a:rPr lang="en-US" sz="2000" dirty="0" err="1"/>
              <a:t>icmp_seq</a:t>
            </a:r>
            <a:r>
              <a:rPr lang="en-US" sz="2000" dirty="0"/>
              <a:t>=2 </a:t>
            </a:r>
            <a:r>
              <a:rPr lang="en-US" sz="2000" dirty="0" err="1"/>
              <a:t>ttl</a:t>
            </a:r>
            <a:r>
              <a:rPr lang="en-US" sz="2000" dirty="0"/>
              <a:t>=64 time=0.066 </a:t>
            </a:r>
            <a:r>
              <a:rPr lang="en-US" sz="2000" dirty="0" err="1"/>
              <a:t>ms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2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0667" y="4724400"/>
            <a:ext cx="4800600" cy="3810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00" y="304801"/>
            <a:ext cx="838200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yum remove docker  docker-client  docker-client-latest   docker-common  docker-latest docker-latest-</a:t>
            </a:r>
            <a:r>
              <a:rPr lang="en-US" dirty="0" err="1"/>
              <a:t>logrotate</a:t>
            </a:r>
            <a:r>
              <a:rPr lang="en-US" dirty="0"/>
              <a:t>  docker-</a:t>
            </a:r>
            <a:r>
              <a:rPr lang="en-US" dirty="0" err="1"/>
              <a:t>logrotate</a:t>
            </a:r>
            <a:r>
              <a:rPr lang="en-US" dirty="0"/>
              <a:t>   docker-engine </a:t>
            </a:r>
            <a:r>
              <a:rPr lang="en-US" dirty="0" err="1"/>
              <a:t>podman</a:t>
            </a:r>
            <a:r>
              <a:rPr lang="en-US" dirty="0"/>
              <a:t> </a:t>
            </a:r>
            <a:r>
              <a:rPr lang="en-US" dirty="0" err="1"/>
              <a:t>buildah</a:t>
            </a:r>
            <a:r>
              <a:rPr lang="en-US" dirty="0"/>
              <a:t> -y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6019800"/>
            <a:ext cx="525780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yum install docker-</a:t>
            </a:r>
            <a:r>
              <a:rPr lang="en-US" dirty="0" err="1"/>
              <a:t>ce</a:t>
            </a:r>
            <a:r>
              <a:rPr lang="en-US" dirty="0"/>
              <a:t> docker-</a:t>
            </a:r>
            <a:r>
              <a:rPr lang="en-US" dirty="0" err="1"/>
              <a:t>ce</a:t>
            </a:r>
            <a:r>
              <a:rPr lang="en-US" dirty="0"/>
              <a:t>-cli </a:t>
            </a:r>
            <a:r>
              <a:rPr lang="en-US" dirty="0" err="1"/>
              <a:t>containerd.io</a:t>
            </a:r>
            <a:r>
              <a:rPr lang="en-US" dirty="0"/>
              <a:t> -y</a:t>
            </a:r>
          </a:p>
        </p:txBody>
      </p:sp>
    </p:spTree>
    <p:extLst>
      <p:ext uri="{BB962C8B-B14F-4D97-AF65-F5344CB8AC3E}">
        <p14:creationId xmlns:p14="http://schemas.microsoft.com/office/powerpoint/2010/main" val="17800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2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6955-1A61-45AF-950A-5A9F06A6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Inbuild DNS in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383B-4E3D-4E6C-A757-57FC6C68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[root@ ~]# docker container exec </a:t>
            </a:r>
            <a:r>
              <a:rPr lang="en-US" b="1" dirty="0" err="1"/>
              <a:t>testbridge1</a:t>
            </a:r>
            <a:r>
              <a:rPr lang="en-US" b="1" dirty="0"/>
              <a:t>-container1</a:t>
            </a:r>
            <a:r>
              <a:rPr lang="en-US" dirty="0"/>
              <a:t>  cat /etc/</a:t>
            </a:r>
            <a:r>
              <a:rPr lang="en-US" dirty="0" err="1"/>
              <a:t>resolv.conf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nameserver </a:t>
            </a:r>
            <a:r>
              <a:rPr lang="en-US" b="1" dirty="0">
                <a:highlight>
                  <a:srgbClr val="FFFF00"/>
                </a:highlight>
              </a:rPr>
              <a:t>127.0.0.11</a:t>
            </a:r>
          </a:p>
          <a:p>
            <a:pPr marL="0" indent="0">
              <a:buNone/>
            </a:pPr>
            <a:r>
              <a:rPr lang="en-US" dirty="0"/>
              <a:t>options </a:t>
            </a:r>
            <a:r>
              <a:rPr lang="en-US" dirty="0" err="1"/>
              <a:t>ndots:0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[root@ ~]#</a:t>
            </a:r>
          </a:p>
        </p:txBody>
      </p:sp>
    </p:spTree>
    <p:extLst>
      <p:ext uri="{BB962C8B-B14F-4D97-AF65-F5344CB8AC3E}">
        <p14:creationId xmlns:p14="http://schemas.microsoft.com/office/powerpoint/2010/main" val="151708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718A-055D-4EA7-9B3C-E1C025DB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Ping test between two custom bridge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1534-546F-4120-BFF8-2EED80C4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inspect </a:t>
            </a:r>
            <a:r>
              <a:rPr lang="en-US" sz="3000" b="1" dirty="0" err="1">
                <a:highlight>
                  <a:srgbClr val="FFFF00"/>
                </a:highlight>
              </a:rPr>
              <a:t>testbridge2</a:t>
            </a:r>
            <a:r>
              <a:rPr lang="en-US" sz="3000" b="1" dirty="0">
                <a:highlight>
                  <a:srgbClr val="FFFF00"/>
                </a:highlight>
              </a:rPr>
              <a:t>-container1</a:t>
            </a:r>
            <a:r>
              <a:rPr lang="en-US" sz="3000" b="1" dirty="0"/>
              <a:t> | grep -i </a:t>
            </a:r>
            <a:r>
              <a:rPr lang="en-US" sz="3000" b="1" dirty="0" err="1"/>
              <a:t>IPaddress</a:t>
            </a:r>
            <a:endParaRPr lang="en-US" sz="3000" b="1" dirty="0"/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SecondaryIPAddresses</a:t>
            </a:r>
            <a:r>
              <a:rPr lang="en-US" dirty="0"/>
              <a:t>": null,</a:t>
            </a:r>
          </a:p>
          <a:p>
            <a:pPr marL="0" indent="0">
              <a:buNone/>
            </a:pPr>
            <a:r>
              <a:rPr lang="en-US" dirty="0"/>
              <a:t>            "</a:t>
            </a:r>
            <a:r>
              <a:rPr lang="en-US" dirty="0" err="1"/>
              <a:t>IPAddress</a:t>
            </a:r>
            <a:r>
              <a:rPr lang="en-US" dirty="0"/>
              <a:t>": "",</a:t>
            </a:r>
          </a:p>
          <a:p>
            <a:pPr marL="0" indent="0">
              <a:buNone/>
            </a:pPr>
            <a:r>
              <a:rPr lang="en-US" dirty="0"/>
              <a:t>                    "</a:t>
            </a:r>
            <a:r>
              <a:rPr lang="en-US" dirty="0" err="1"/>
              <a:t>IPAddress</a:t>
            </a:r>
            <a:r>
              <a:rPr lang="en-US" dirty="0"/>
              <a:t>": "</a:t>
            </a:r>
            <a:r>
              <a:rPr lang="en-US" b="1" dirty="0">
                <a:highlight>
                  <a:srgbClr val="FFFF00"/>
                </a:highlight>
              </a:rPr>
              <a:t>172.19.0.2</a:t>
            </a:r>
            <a:r>
              <a:rPr lang="en-US" dirty="0"/>
              <a:t>",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exec </a:t>
            </a:r>
            <a:r>
              <a:rPr lang="en-US" sz="3000" b="1" dirty="0" err="1"/>
              <a:t>testbridge1</a:t>
            </a:r>
            <a:r>
              <a:rPr lang="en-US" sz="3000" b="1" dirty="0"/>
              <a:t>-container1 ping -c 2 -w 3  </a:t>
            </a:r>
            <a:r>
              <a:rPr lang="en-US" sz="3000" b="1" dirty="0">
                <a:highlight>
                  <a:srgbClr val="FFFF00"/>
                </a:highlight>
              </a:rPr>
              <a:t>172.19.0.2</a:t>
            </a:r>
          </a:p>
          <a:p>
            <a:pPr marL="0" indent="0">
              <a:buNone/>
            </a:pPr>
            <a:r>
              <a:rPr lang="en-US" sz="2200" dirty="0"/>
              <a:t>PING 172.19.0.2 (172.19.0.2) 56(84) bytes of data.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--- 172.19.0.2 ping statistics ---</a:t>
            </a:r>
          </a:p>
          <a:p>
            <a:pPr marL="0" indent="0">
              <a:buNone/>
            </a:pPr>
            <a:r>
              <a:rPr lang="en-US" sz="2200" dirty="0"/>
              <a:t>3 packets transmitted, 0 received</a:t>
            </a:r>
            <a:r>
              <a:rPr lang="en-US" sz="2200" b="1" dirty="0">
                <a:highlight>
                  <a:srgbClr val="FFFF00"/>
                </a:highlight>
              </a:rPr>
              <a:t>, 100% packet loss</a:t>
            </a:r>
            <a:r>
              <a:rPr lang="en-US" sz="2200" dirty="0"/>
              <a:t>, time </a:t>
            </a:r>
            <a:r>
              <a:rPr lang="en-US" sz="2200" dirty="0" err="1"/>
              <a:t>2048ms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dirty="0"/>
              <a:t>[root@ ~]#  </a:t>
            </a:r>
            <a:r>
              <a:rPr lang="en-US" sz="3000" b="1" dirty="0"/>
              <a:t>docker container exec </a:t>
            </a:r>
            <a:r>
              <a:rPr lang="en-US" sz="3000" b="1" dirty="0" err="1"/>
              <a:t>testbridge1</a:t>
            </a:r>
            <a:r>
              <a:rPr lang="en-US" sz="3000" b="1" dirty="0"/>
              <a:t>-container1 ping -c 2 -w 3  </a:t>
            </a:r>
            <a:r>
              <a:rPr lang="en-US" sz="3000" b="1" dirty="0" err="1">
                <a:highlight>
                  <a:srgbClr val="FFFF00"/>
                </a:highlight>
              </a:rPr>
              <a:t>testbridge2</a:t>
            </a:r>
            <a:r>
              <a:rPr lang="en-US" sz="3000" b="1" dirty="0">
                <a:highlight>
                  <a:srgbClr val="FFFF00"/>
                </a:highlight>
              </a:rPr>
              <a:t>-container1</a:t>
            </a:r>
          </a:p>
          <a:p>
            <a:pPr marL="0" indent="0">
              <a:buNone/>
            </a:pPr>
            <a:r>
              <a:rPr lang="en-US" sz="2200" dirty="0"/>
              <a:t>ping: unknown host </a:t>
            </a:r>
            <a:r>
              <a:rPr lang="en-US" sz="2200" dirty="0" err="1"/>
              <a:t>testbridge2-container2</a:t>
            </a:r>
            <a:endParaRPr lang="en-US" sz="2200" dirty="0"/>
          </a:p>
          <a:p>
            <a:pPr marL="0" indent="0">
              <a:buNone/>
            </a:pPr>
            <a:r>
              <a:rPr lang="en-US" sz="2400" dirty="0"/>
              <a:t>[root@ ~]#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2537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93FA-E37D-4706-B6B9-7C11E313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make a connectivity between two different networks?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5BD64E-4CCA-4577-B9E9-5CC9EAC433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00200" y="1429822"/>
            <a:ext cx="91440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Syntax:     </a:t>
            </a:r>
            <a:r>
              <a:rPr lang="en-US" altLang="en-US" sz="2000" dirty="0">
                <a:latin typeface="Arial Unicode MS" panose="020B0604020202020204" pitchFamily="34" charset="-128"/>
              </a:rPr>
              <a:t>docker network connect </a:t>
            </a:r>
            <a:r>
              <a:rPr lang="en-US" altLang="en-US" sz="2000" dirty="0">
                <a:latin typeface="Arial" panose="020B0604020202020204" pitchFamily="34" charset="0"/>
              </a:rPr>
              <a:t>[</a:t>
            </a:r>
            <a:r>
              <a:rPr lang="en-US" altLang="en-US" sz="2000" dirty="0">
                <a:latin typeface="Arial Unicode MS" panose="020B0604020202020204" pitchFamily="34" charset="-128"/>
              </a:rPr>
              <a:t>OPTIONS] NETWORK CONTAINER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network connect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testbridge1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testbridge2</a:t>
            </a:r>
            <a:r>
              <a:rPr lang="en-US" sz="2000" b="1" dirty="0">
                <a:highlight>
                  <a:srgbClr val="FFFF00"/>
                </a:highlight>
              </a:rPr>
              <a:t>-container1</a:t>
            </a:r>
            <a:endParaRPr lang="en-US" altLang="en-US" sz="2000" b="1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container exec </a:t>
            </a:r>
            <a:r>
              <a:rPr lang="en-US" altLang="en-US" sz="2000" b="1" dirty="0" err="1">
                <a:highlight>
                  <a:srgbClr val="FFFF00"/>
                </a:highlight>
                <a:latin typeface="Arial Unicode MS" panose="020B0604020202020204" pitchFamily="34" charset="-128"/>
              </a:rPr>
              <a:t>testbridge1</a:t>
            </a:r>
            <a:r>
              <a:rPr lang="en-US" altLang="en-US" sz="2000" b="1" dirty="0">
                <a:highlight>
                  <a:srgbClr val="FFFF00"/>
                </a:highlight>
                <a:latin typeface="Arial Unicode MS" panose="020B0604020202020204" pitchFamily="34" charset="-128"/>
              </a:rPr>
              <a:t>-container1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 ping -c 2 -w 3  </a:t>
            </a:r>
            <a:r>
              <a:rPr lang="en-US" altLang="en-US" sz="2000" b="1" dirty="0" err="1">
                <a:highlight>
                  <a:srgbClr val="FFFF00"/>
                </a:highlight>
                <a:latin typeface="Arial Unicode MS" panose="020B0604020202020204" pitchFamily="34" charset="-128"/>
              </a:rPr>
              <a:t>testbridge2</a:t>
            </a:r>
            <a:r>
              <a:rPr lang="en-US" altLang="en-US" sz="2000" b="1" dirty="0">
                <a:highlight>
                  <a:srgbClr val="FFFF00"/>
                </a:highlight>
                <a:latin typeface="Arial Unicode MS" panose="020B0604020202020204" pitchFamily="34" charset="-128"/>
              </a:rPr>
              <a:t>-container1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PING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</a:t>
            </a:r>
            <a:r>
              <a:rPr lang="en-US" altLang="en-US" sz="1600" dirty="0">
                <a:latin typeface="Arial Unicode MS" panose="020B0604020202020204" pitchFamily="34" charset="-128"/>
              </a:rPr>
              <a:t>-container1 (172.18.0.4) 56(84) bytes of data.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64 bytes from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testbridge2-container1.testbridge1</a:t>
            </a:r>
            <a:r>
              <a:rPr lang="en-US" altLang="en-US" sz="1600" dirty="0">
                <a:latin typeface="Arial Unicode MS" panose="020B0604020202020204" pitchFamily="34" charset="-128"/>
              </a:rPr>
              <a:t> (172.18.0.4):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icmp_seq</a:t>
            </a:r>
            <a:r>
              <a:rPr lang="en-US" altLang="en-US" sz="1600" dirty="0">
                <a:latin typeface="Arial Unicode MS" panose="020B0604020202020204" pitchFamily="34" charset="-128"/>
              </a:rPr>
              <a:t>=1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ttl</a:t>
            </a:r>
            <a:r>
              <a:rPr lang="en-US" altLang="en-US" sz="1600" dirty="0">
                <a:latin typeface="Arial Unicode MS" panose="020B0604020202020204" pitchFamily="34" charset="-128"/>
              </a:rPr>
              <a:t>=64 time=0.185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ms</a:t>
            </a: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 Unicode MS" panose="020B0604020202020204" pitchFamily="34" charset="-128"/>
              </a:rPr>
              <a:t>64 bytes from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testbridge2-container1.testbridge1</a:t>
            </a:r>
            <a:r>
              <a:rPr lang="en-US" altLang="en-US" sz="1600" dirty="0">
                <a:latin typeface="Arial Unicode MS" panose="020B0604020202020204" pitchFamily="34" charset="-128"/>
              </a:rPr>
              <a:t> (172.18.0.4):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icmp_seq</a:t>
            </a:r>
            <a:r>
              <a:rPr lang="en-US" altLang="en-US" sz="1600" dirty="0">
                <a:latin typeface="Arial Unicode MS" panose="020B0604020202020204" pitchFamily="34" charset="-128"/>
              </a:rPr>
              <a:t>=2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ttl</a:t>
            </a:r>
            <a:r>
              <a:rPr lang="en-US" altLang="en-US" sz="1600" dirty="0">
                <a:latin typeface="Arial Unicode MS" panose="020B0604020202020204" pitchFamily="34" charset="-128"/>
              </a:rPr>
              <a:t>=64 time=0.113 </a:t>
            </a:r>
            <a:r>
              <a:rPr lang="en-US" altLang="en-US" sz="1600" dirty="0" err="1">
                <a:latin typeface="Arial Unicode MS" panose="020B0604020202020204" pitchFamily="34" charset="-128"/>
              </a:rPr>
              <a:t>ms</a:t>
            </a: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2 packets transmitted, 2 received,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0% packet loss</a:t>
            </a:r>
            <a:r>
              <a:rPr lang="en-US" altLang="en-US" sz="2000" dirty="0">
                <a:latin typeface="Arial Unicode MS" panose="020B0604020202020204" pitchFamily="34" charset="-128"/>
              </a:rPr>
              <a:t>, time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1001ms</a:t>
            </a: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latin typeface="Arial Unicode MS" panose="020B0604020202020204" pitchFamily="34" charset="-128"/>
              </a:rPr>
              <a:t>rtt</a:t>
            </a:r>
            <a:r>
              <a:rPr lang="en-US" altLang="en-US" sz="2000" dirty="0">
                <a:latin typeface="Arial Unicode MS" panose="020B0604020202020204" pitchFamily="34" charset="-128"/>
              </a:rPr>
              <a:t> min/avg/max/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mdev</a:t>
            </a:r>
            <a:r>
              <a:rPr lang="en-US" altLang="en-US" sz="2000" dirty="0">
                <a:latin typeface="Arial Unicode MS" panose="020B0604020202020204" pitchFamily="34" charset="-128"/>
              </a:rPr>
              <a:t> = 0.113/0.149/0.185/0.036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ms</a:t>
            </a: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[root@ ~]#  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docker container inspect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testbridge2</a:t>
            </a:r>
            <a:r>
              <a:rPr lang="en-US" altLang="en-US" sz="2000" b="1" dirty="0">
                <a:latin typeface="Arial Unicode MS" panose="020B0604020202020204" pitchFamily="34" charset="-128"/>
              </a:rPr>
              <a:t>-container1 | grep -i </a:t>
            </a:r>
            <a:r>
              <a:rPr lang="en-US" altLang="en-US" sz="2000" b="1" dirty="0" err="1">
                <a:latin typeface="Arial Unicode MS" panose="020B0604020202020204" pitchFamily="34" charset="-128"/>
              </a:rPr>
              <a:t>IPaddress</a:t>
            </a:r>
            <a:endParaRPr lang="en-US" altLang="en-US" sz="2000" b="1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latin typeface="Arial Unicode MS" panose="020B0604020202020204" pitchFamily="34" charset="-128"/>
              </a:rPr>
              <a:t>            "</a:t>
            </a:r>
            <a:r>
              <a:rPr lang="en-US" altLang="en-US" sz="1000" dirty="0" err="1">
                <a:latin typeface="Arial Unicode MS" panose="020B0604020202020204" pitchFamily="34" charset="-128"/>
              </a:rPr>
              <a:t>SecondaryIPAddresses</a:t>
            </a:r>
            <a:r>
              <a:rPr lang="en-US" altLang="en-US" sz="1000" dirty="0">
                <a:latin typeface="Arial Unicode MS" panose="020B0604020202020204" pitchFamily="34" charset="-128"/>
              </a:rPr>
              <a:t>": null,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 dirty="0">
                <a:latin typeface="Arial Unicode MS" panose="020B0604020202020204" pitchFamily="34" charset="-128"/>
              </a:rPr>
              <a:t>            "</a:t>
            </a:r>
            <a:r>
              <a:rPr lang="en-US" altLang="en-US" sz="1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1000" dirty="0">
                <a:latin typeface="Arial Unicode MS" panose="020B0604020202020204" pitchFamily="34" charset="-128"/>
              </a:rPr>
              <a:t>": "",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                    "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2000" dirty="0">
                <a:latin typeface="Arial Unicode MS" panose="020B0604020202020204" pitchFamily="34" charset="-128"/>
              </a:rPr>
              <a:t>": "172.18.0.4",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 Unicode MS" panose="020B0604020202020204" pitchFamily="34" charset="-128"/>
              </a:rPr>
              <a:t>                    "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IPAddress</a:t>
            </a:r>
            <a:r>
              <a:rPr lang="en-US" altLang="en-US" sz="2000" dirty="0">
                <a:latin typeface="Arial Unicode MS" panose="020B0604020202020204" pitchFamily="34" charset="-128"/>
              </a:rPr>
              <a:t>": "172.19.0.2",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34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CAE5-F8FC-4AE3-9A0F-7CDB5134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to remove the connectivity between two different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E9BE-6810-4201-B1B4-3F6FA350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19201"/>
            <a:ext cx="91440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Syntax:  </a:t>
            </a:r>
            <a:r>
              <a:rPr lang="en-US" altLang="en-US" sz="2000" dirty="0">
                <a:latin typeface="Arial Unicode MS" panose="020B0604020202020204" pitchFamily="34" charset="-128"/>
              </a:rPr>
              <a:t>docker network disconnect </a:t>
            </a:r>
            <a:r>
              <a:rPr lang="en-US" altLang="en-US" sz="2000" dirty="0">
                <a:latin typeface="Arial" panose="020B0604020202020204" pitchFamily="34" charset="0"/>
              </a:rPr>
              <a:t>[</a:t>
            </a:r>
            <a:r>
              <a:rPr lang="en-US" altLang="en-US" sz="2000" dirty="0">
                <a:latin typeface="Arial Unicode MS" panose="020B0604020202020204" pitchFamily="34" charset="-128"/>
              </a:rPr>
              <a:t>OPTIONS] NETWORK CONTAINER</a:t>
            </a:r>
          </a:p>
          <a:p>
            <a:pPr marL="0" indent="0"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sz="2000" dirty="0"/>
              <a:t>[root@ ~]#   </a:t>
            </a:r>
            <a:r>
              <a:rPr lang="en-US" altLang="en-US" sz="2000" dirty="0"/>
              <a:t>docker network </a:t>
            </a:r>
            <a:r>
              <a:rPr lang="en-US" altLang="en-US" sz="2000" b="1" dirty="0"/>
              <a:t>disconnect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testbridge1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testbridge2</a:t>
            </a:r>
            <a:r>
              <a:rPr lang="en-US" altLang="en-US" sz="2000" dirty="0"/>
              <a:t>-container1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sz="2000" dirty="0"/>
              <a:t>[root@ ~]#    </a:t>
            </a:r>
            <a:r>
              <a:rPr lang="en-US" altLang="en-US" sz="2000" dirty="0"/>
              <a:t>docker container exec </a:t>
            </a:r>
            <a:r>
              <a:rPr lang="en-US" altLang="en-US" sz="2000" dirty="0" err="1"/>
              <a:t>testbridge1</a:t>
            </a:r>
            <a:r>
              <a:rPr lang="en-US" altLang="en-US" sz="2000" dirty="0"/>
              <a:t>-container1 ping -c 2 -w 3  </a:t>
            </a:r>
            <a:r>
              <a:rPr lang="en-US" altLang="en-US" sz="2000" dirty="0" err="1"/>
              <a:t>testbridge2</a:t>
            </a:r>
            <a:r>
              <a:rPr lang="en-US" altLang="en-US" sz="2000" dirty="0"/>
              <a:t>-container1</a:t>
            </a:r>
          </a:p>
          <a:p>
            <a:pPr marL="0" indent="0">
              <a:buNone/>
            </a:pPr>
            <a:r>
              <a:rPr lang="en-US" altLang="en-US" sz="2000" b="1" dirty="0"/>
              <a:t>ping: unknown host </a:t>
            </a:r>
            <a:r>
              <a:rPr lang="en-US" altLang="en-US" sz="2000" b="1" dirty="0" err="1"/>
              <a:t>testbridge2</a:t>
            </a:r>
            <a:r>
              <a:rPr lang="en-US" altLang="en-US" sz="2000" b="1" dirty="0"/>
              <a:t>-container1</a:t>
            </a:r>
          </a:p>
          <a:p>
            <a:pPr marL="0" indent="0">
              <a:buNone/>
            </a:pPr>
            <a:r>
              <a:rPr lang="en-US" sz="2000" dirty="0"/>
              <a:t>[root@ ~]#</a:t>
            </a: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0659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A5EC-D306-40AF-A74A-7D2742A2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default Bridge &amp; custom Bridge network?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90067-0C88-4E12-96AB-F408A25B1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Bridge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01E12-600F-477D-8256-0AFDF7B269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Traffic allow between all containers.</a:t>
            </a:r>
          </a:p>
          <a:p>
            <a:endParaRPr lang="en-US" dirty="0"/>
          </a:p>
          <a:p>
            <a:r>
              <a:rPr lang="en-US" dirty="0"/>
              <a:t>Can ping the container by IP @ only. Not by container name.</a:t>
            </a:r>
          </a:p>
          <a:p>
            <a:endParaRPr lang="en-US" dirty="0"/>
          </a:p>
          <a:p>
            <a:r>
              <a:rPr lang="en-US" dirty="0"/>
              <a:t>There is no inbuilt DNS.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89B72-03B1-40FC-B818-F7E6812B2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Bridge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45F0D5-97D1-4463-B086-FCDCC44528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Traffic allows only its attached containers.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ping either container name or container IP.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built DNS enabled by default.</a:t>
            </a:r>
          </a:p>
        </p:txBody>
      </p:sp>
    </p:spTree>
    <p:extLst>
      <p:ext uri="{BB962C8B-B14F-4D97-AF65-F5344CB8AC3E}">
        <p14:creationId xmlns:p14="http://schemas.microsoft.com/office/powerpoint/2010/main" val="14809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287962"/>
          </a:xfrm>
        </p:spPr>
        <p:txBody>
          <a:bodyPr>
            <a:normAutofit/>
          </a:bodyPr>
          <a:lstStyle/>
          <a:p>
            <a:r>
              <a:rPr lang="en-US" sz="8000" dirty="0"/>
              <a:t>Let’s do the Lab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4577-C001-4D2A-91FD-5FBC7959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4648201"/>
            <a:ext cx="5791200" cy="1477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5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7800" y="2718392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 Machine </a:t>
            </a:r>
          </a:p>
          <a:p>
            <a:r>
              <a:rPr lang="en-US" dirty="0"/>
              <a:t>(VM)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2351" y="798406"/>
            <a:ext cx="7291369" cy="6040144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9144078" y="3033966"/>
            <a:ext cx="1499279" cy="51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19288" y="5114704"/>
            <a:ext cx="7291369" cy="92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19288" y="4608371"/>
            <a:ext cx="7291369" cy="369332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19287" y="796230"/>
            <a:ext cx="2460356" cy="38045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1525695" y="4101943"/>
            <a:ext cx="2460356" cy="51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56530" y="2492624"/>
            <a:ext cx="278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1519287" y="3580010"/>
            <a:ext cx="2460356" cy="514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E82F8-E57C-4CB1-A7C9-BA9EF68D10FA}"/>
              </a:ext>
            </a:extLst>
          </p:cNvPr>
          <p:cNvGrpSpPr/>
          <p:nvPr/>
        </p:nvGrpSpPr>
        <p:grpSpPr>
          <a:xfrm>
            <a:off x="3979644" y="3580008"/>
            <a:ext cx="1922153" cy="1020562"/>
            <a:chOff x="2463800" y="3543120"/>
            <a:chExt cx="1270000" cy="1181280"/>
          </a:xfrm>
        </p:grpSpPr>
        <p:sp>
          <p:nvSpPr>
            <p:cNvPr id="13" name="Bent Arrow 11">
              <a:extLst>
                <a:ext uri="{FF2B5EF4-FFF2-40B4-BE49-F238E27FC236}">
                  <a16:creationId xmlns:a16="http://schemas.microsoft.com/office/drawing/2014/main" id="{FA8B8CE4-4F60-4968-B8DE-F85529378F2F}"/>
                </a:ext>
              </a:extLst>
            </p:cNvPr>
            <p:cNvSpPr/>
            <p:nvPr/>
          </p:nvSpPr>
          <p:spPr>
            <a:xfrm flipH="1">
              <a:off x="2463800" y="3543120"/>
              <a:ext cx="1270000" cy="1181280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544F4-A227-4C95-A22A-2EE2CBE4928F}"/>
                </a:ext>
              </a:extLst>
            </p:cNvPr>
            <p:cNvSpPr txBox="1"/>
            <p:nvPr/>
          </p:nvSpPr>
          <p:spPr>
            <a:xfrm>
              <a:off x="2683933" y="3594295"/>
              <a:ext cx="990600" cy="39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IP @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276955-A587-4EBD-8EC8-5EE49749C577}"/>
              </a:ext>
            </a:extLst>
          </p:cNvPr>
          <p:cNvSpPr txBox="1"/>
          <p:nvPr/>
        </p:nvSpPr>
        <p:spPr>
          <a:xfrm>
            <a:off x="4312816" y="-58690"/>
            <a:ext cx="3535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Overlay networks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B5C935-8517-4B94-B611-C6C4C8FC1F0E}"/>
              </a:ext>
            </a:extLst>
          </p:cNvPr>
          <p:cNvSpPr/>
          <p:nvPr/>
        </p:nvSpPr>
        <p:spPr>
          <a:xfrm>
            <a:off x="6934200" y="3429000"/>
            <a:ext cx="1524000" cy="672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B32027-A7EE-428E-A65D-F54F5D9DA66E}"/>
                  </a:ext>
                </a:extLst>
              </p14:cNvPr>
              <p14:cNvContentPartPr/>
              <p14:nvPr/>
            </p14:nvContentPartPr>
            <p14:xfrm>
              <a:off x="11126520" y="54291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B32027-A7EE-428E-A65D-F54F5D9DA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0680" y="53658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A1C2FF-6340-4C93-95F9-0557FF73BDB8}"/>
                  </a:ext>
                </a:extLst>
              </p14:cNvPr>
              <p14:cNvContentPartPr/>
              <p14:nvPr/>
            </p14:nvContentPartPr>
            <p14:xfrm>
              <a:off x="10296000" y="465228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A1C2FF-6340-4C93-95F9-0557FF73BD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0160" y="45889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61D3855-DDCA-4DAB-9816-12B02C7645D0}"/>
                  </a:ext>
                </a:extLst>
              </p14:cNvPr>
              <p14:cNvContentPartPr/>
              <p14:nvPr/>
            </p14:nvContentPartPr>
            <p14:xfrm>
              <a:off x="11126520" y="40539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61D3855-DDCA-4DAB-9816-12B02C7645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0680" y="39906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76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4" grpId="0" animBg="1"/>
      <p:bldP spid="6" grpId="0" animBg="1"/>
      <p:bldP spid="2" grpId="0" animBg="1"/>
      <p:bldP spid="8" grpId="0" animBg="1"/>
      <p:bldP spid="9" grpId="0" animBg="1"/>
      <p:bldP spid="11" grpId="0" animBg="1"/>
      <p:bldP spid="15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A3FBE92-85F7-4948-8A32-2FBB0B050CE9}"/>
              </a:ext>
            </a:extLst>
          </p:cNvPr>
          <p:cNvGrpSpPr/>
          <p:nvPr/>
        </p:nvGrpSpPr>
        <p:grpSpPr>
          <a:xfrm>
            <a:off x="1524000" y="4029934"/>
            <a:ext cx="3810000" cy="2819400"/>
            <a:chOff x="466725" y="1870075"/>
            <a:chExt cx="4817534" cy="4419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6931FB-9E2A-4DD4-B9E6-63C26AC8460D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4B7DD8-66F4-40D9-892C-B56D85A68CDF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444C2-5B8B-464F-8D83-22D314D2B0F3}"/>
                </a:ext>
              </a:extLst>
            </p:cNvPr>
            <p:cNvSpPr txBox="1"/>
            <p:nvPr/>
          </p:nvSpPr>
          <p:spPr>
            <a:xfrm>
              <a:off x="486101" y="1870075"/>
              <a:ext cx="4798157" cy="601897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F91C98-429D-4A08-8E9C-4B9B9CCA8D02}"/>
                </a:ext>
              </a:extLst>
            </p:cNvPr>
            <p:cNvSpPr/>
            <p:nvPr/>
          </p:nvSpPr>
          <p:spPr>
            <a:xfrm>
              <a:off x="480705" y="2477989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0A2536-104F-418E-B267-A320C9BB0D87}"/>
                </a:ext>
              </a:extLst>
            </p:cNvPr>
            <p:cNvSpPr/>
            <p:nvPr/>
          </p:nvSpPr>
          <p:spPr>
            <a:xfrm>
              <a:off x="484939" y="4941611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FE6338-A0AA-49BF-861F-27FE190D346A}"/>
                </a:ext>
              </a:extLst>
            </p:cNvPr>
            <p:cNvSpPr/>
            <p:nvPr/>
          </p:nvSpPr>
          <p:spPr>
            <a:xfrm>
              <a:off x="480705" y="4557604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926D62-4D6C-4381-A5EA-E7EDFB03C22F}"/>
                </a:ext>
              </a:extLst>
            </p:cNvPr>
            <p:cNvSpPr txBox="1"/>
            <p:nvPr/>
          </p:nvSpPr>
          <p:spPr>
            <a:xfrm>
              <a:off x="2232025" y="4456793"/>
              <a:ext cx="990600" cy="530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3A1C37-4DCD-4B46-94D2-EE9D207879B1}"/>
              </a:ext>
            </a:extLst>
          </p:cNvPr>
          <p:cNvGrpSpPr/>
          <p:nvPr/>
        </p:nvGrpSpPr>
        <p:grpSpPr>
          <a:xfrm>
            <a:off x="6828129" y="4018419"/>
            <a:ext cx="3824549" cy="2850748"/>
            <a:chOff x="461511" y="1852151"/>
            <a:chExt cx="4835930" cy="443752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717733D-A778-40DA-B2F7-8BA7383EB8C2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ADDDEB-024C-444F-B8CC-9DF41FEED5AA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F94153-AB2F-46DF-B8A2-2B3AACE636AF}"/>
                </a:ext>
              </a:extLst>
            </p:cNvPr>
            <p:cNvSpPr txBox="1"/>
            <p:nvPr/>
          </p:nvSpPr>
          <p:spPr>
            <a:xfrm>
              <a:off x="471941" y="1852151"/>
              <a:ext cx="4825500" cy="574909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366416-766B-4B09-9711-4915DFA2B6B8}"/>
                </a:ext>
              </a:extLst>
            </p:cNvPr>
            <p:cNvSpPr/>
            <p:nvPr/>
          </p:nvSpPr>
          <p:spPr>
            <a:xfrm>
              <a:off x="480891" y="2416268"/>
              <a:ext cx="1625599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2F1752-540C-48A1-956B-B2429C6CE5FF}"/>
                </a:ext>
              </a:extLst>
            </p:cNvPr>
            <p:cNvSpPr/>
            <p:nvPr/>
          </p:nvSpPr>
          <p:spPr>
            <a:xfrm>
              <a:off x="461511" y="4926664"/>
              <a:ext cx="16255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B3F097-C8C6-47E9-B2E9-6F18AC550597}"/>
                </a:ext>
              </a:extLst>
            </p:cNvPr>
            <p:cNvSpPr/>
            <p:nvPr/>
          </p:nvSpPr>
          <p:spPr>
            <a:xfrm>
              <a:off x="480888" y="4527740"/>
              <a:ext cx="1625601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75A790B-FA8D-45F9-B14C-778F34D6A6B7}"/>
                </a:ext>
              </a:extLst>
            </p:cNvPr>
            <p:cNvGrpSpPr/>
            <p:nvPr/>
          </p:nvGrpSpPr>
          <p:grpSpPr>
            <a:xfrm>
              <a:off x="2092324" y="2528111"/>
              <a:ext cx="1144466" cy="1893917"/>
              <a:chOff x="2463799" y="515346"/>
              <a:chExt cx="1144466" cy="2958182"/>
            </a:xfrm>
          </p:grpSpPr>
          <p:sp>
            <p:nvSpPr>
              <p:cNvPr id="46" name="Bent Arrow 11">
                <a:extLst>
                  <a:ext uri="{FF2B5EF4-FFF2-40B4-BE49-F238E27FC236}">
                    <a16:creationId xmlns:a16="http://schemas.microsoft.com/office/drawing/2014/main" id="{4539FD6D-F215-4414-BCA2-103E0264DEBC}"/>
                  </a:ext>
                </a:extLst>
              </p:cNvPr>
              <p:cNvSpPr/>
              <p:nvPr/>
            </p:nvSpPr>
            <p:spPr>
              <a:xfrm flipH="1" flipV="1">
                <a:off x="2463799" y="515346"/>
                <a:ext cx="1144466" cy="2958182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055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D36123-1A24-4D0E-AD2D-22D320535C3F}"/>
                  </a:ext>
                </a:extLst>
              </p:cNvPr>
              <p:cNvSpPr txBox="1"/>
              <p:nvPr/>
            </p:nvSpPr>
            <p:spPr>
              <a:xfrm>
                <a:off x="2593578" y="2520725"/>
                <a:ext cx="990600" cy="82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B7BE65-1EDC-4D5D-AF98-F5BC19A6E3C7}"/>
              </a:ext>
            </a:extLst>
          </p:cNvPr>
          <p:cNvGrpSpPr/>
          <p:nvPr/>
        </p:nvGrpSpPr>
        <p:grpSpPr>
          <a:xfrm>
            <a:off x="1524001" y="11432"/>
            <a:ext cx="3821199" cy="2819400"/>
            <a:chOff x="452564" y="1870075"/>
            <a:chExt cx="4831695" cy="441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9381F2-87BC-41FE-8D09-2AF0984F3598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0EC1D7-6392-423F-942A-E9F67256A5F7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/>
                <a:t>CentOS 9 Operating </a:t>
              </a:r>
              <a:r>
                <a:rPr lang="en-US" dirty="0"/>
                <a:t>system</a:t>
              </a:r>
            </a:p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6253B-C962-4ACC-BD00-C3BEAF664B27}"/>
                </a:ext>
              </a:extLst>
            </p:cNvPr>
            <p:cNvSpPr txBox="1"/>
            <p:nvPr/>
          </p:nvSpPr>
          <p:spPr>
            <a:xfrm>
              <a:off x="452564" y="5164857"/>
              <a:ext cx="4831693" cy="57895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F6D271E-A703-4A35-9F9B-167D7EF74330}"/>
                </a:ext>
              </a:extLst>
            </p:cNvPr>
            <p:cNvSpPr/>
            <p:nvPr/>
          </p:nvSpPr>
          <p:spPr>
            <a:xfrm>
              <a:off x="466725" y="2403655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F67C658-B7F9-4C25-A5DA-289A8EAC54C7}"/>
                </a:ext>
              </a:extLst>
            </p:cNvPr>
            <p:cNvSpPr/>
            <p:nvPr/>
          </p:nvSpPr>
          <p:spPr>
            <a:xfrm>
              <a:off x="470959" y="4853364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27CC82-6FA2-4701-B293-D623354E8BDE}"/>
                </a:ext>
              </a:extLst>
            </p:cNvPr>
            <p:cNvSpPr/>
            <p:nvPr/>
          </p:nvSpPr>
          <p:spPr>
            <a:xfrm>
              <a:off x="466725" y="4466583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B3B710-AAD4-43F7-9FE2-7B44DAA7BCA7}"/>
                </a:ext>
              </a:extLst>
            </p:cNvPr>
            <p:cNvGrpSpPr/>
            <p:nvPr/>
          </p:nvGrpSpPr>
          <p:grpSpPr>
            <a:xfrm>
              <a:off x="2092325" y="4456794"/>
              <a:ext cx="1270000" cy="766080"/>
              <a:chOff x="2463800" y="3527830"/>
              <a:chExt cx="1270000" cy="1196570"/>
            </a:xfrm>
          </p:grpSpPr>
          <p:sp>
            <p:nvSpPr>
              <p:cNvPr id="56" name="Bent Arrow 11">
                <a:extLst>
                  <a:ext uri="{FF2B5EF4-FFF2-40B4-BE49-F238E27FC236}">
                    <a16:creationId xmlns:a16="http://schemas.microsoft.com/office/drawing/2014/main" id="{A6A29C0F-16F6-4B4A-835D-23AA21EAFE6C}"/>
                  </a:ext>
                </a:extLst>
              </p:cNvPr>
              <p:cNvSpPr/>
              <p:nvPr/>
            </p:nvSpPr>
            <p:spPr>
              <a:xfrm flipH="1">
                <a:off x="2463800" y="3543120"/>
                <a:ext cx="1270000" cy="1181280"/>
              </a:xfrm>
              <a:prstGeom prst="ben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35C07E-43F2-4CE4-823A-29BEEF356940}"/>
                  </a:ext>
                </a:extLst>
              </p:cNvPr>
              <p:cNvSpPr txBox="1"/>
              <p:nvPr/>
            </p:nvSpPr>
            <p:spPr>
              <a:xfrm>
                <a:off x="2603500" y="3527830"/>
                <a:ext cx="990601" cy="82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8E2D50-436D-48C0-9D6A-578817B89587}"/>
              </a:ext>
            </a:extLst>
          </p:cNvPr>
          <p:cNvGrpSpPr/>
          <p:nvPr/>
        </p:nvGrpSpPr>
        <p:grpSpPr>
          <a:xfrm>
            <a:off x="6843454" y="0"/>
            <a:ext cx="3810000" cy="2819400"/>
            <a:chOff x="466725" y="1870075"/>
            <a:chExt cx="4817534" cy="44196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AD4B3F3-42E4-44DE-8906-10590F34924E}"/>
                </a:ext>
              </a:extLst>
            </p:cNvPr>
            <p:cNvSpPr/>
            <p:nvPr/>
          </p:nvSpPr>
          <p:spPr>
            <a:xfrm>
              <a:off x="466725" y="1870075"/>
              <a:ext cx="4817534" cy="4419600"/>
            </a:xfrm>
            <a:prstGeom prst="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E0B44B-7604-4103-9629-B2567DB4B7F5}"/>
                </a:ext>
              </a:extLst>
            </p:cNvPr>
            <p:cNvSpPr/>
            <p:nvPr/>
          </p:nvSpPr>
          <p:spPr>
            <a:xfrm>
              <a:off x="466725" y="5603875"/>
              <a:ext cx="4817534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CentOS 9 Operating system</a:t>
              </a:r>
            </a:p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5FD848-B9A1-4522-B3C0-0B9191E9163D}"/>
                </a:ext>
              </a:extLst>
            </p:cNvPr>
            <p:cNvSpPr txBox="1"/>
            <p:nvPr/>
          </p:nvSpPr>
          <p:spPr>
            <a:xfrm>
              <a:off x="470960" y="5164857"/>
              <a:ext cx="4813297" cy="57895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lt1"/>
                  </a:solidFill>
                </a:rPr>
                <a:t>                     Docker Engine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68FC40-D77D-43F4-98EF-BF4507BF3E96}"/>
                </a:ext>
              </a:extLst>
            </p:cNvPr>
            <p:cNvSpPr/>
            <p:nvPr/>
          </p:nvSpPr>
          <p:spPr>
            <a:xfrm>
              <a:off x="466725" y="2403655"/>
              <a:ext cx="1625600" cy="28194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Container1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F19DAB4-1FF7-4AD5-A0DD-AF09134B2C02}"/>
                </a:ext>
              </a:extLst>
            </p:cNvPr>
            <p:cNvSpPr/>
            <p:nvPr/>
          </p:nvSpPr>
          <p:spPr>
            <a:xfrm>
              <a:off x="470959" y="4853364"/>
              <a:ext cx="1625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Ubuntu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113018A-1BFD-4CAD-9C44-DC416820414E}"/>
                </a:ext>
              </a:extLst>
            </p:cNvPr>
            <p:cNvSpPr/>
            <p:nvPr/>
          </p:nvSpPr>
          <p:spPr>
            <a:xfrm>
              <a:off x="466725" y="4466583"/>
              <a:ext cx="1625600" cy="3809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Apache2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DBEB31-EB43-4C59-A7D1-5E1CD1A35244}"/>
                </a:ext>
              </a:extLst>
            </p:cNvPr>
            <p:cNvGrpSpPr/>
            <p:nvPr/>
          </p:nvGrpSpPr>
          <p:grpSpPr>
            <a:xfrm>
              <a:off x="2092325" y="4456794"/>
              <a:ext cx="1270000" cy="766080"/>
              <a:chOff x="2463800" y="3527830"/>
              <a:chExt cx="1270000" cy="1196570"/>
            </a:xfrm>
          </p:grpSpPr>
          <p:sp>
            <p:nvSpPr>
              <p:cNvPr id="66" name="Bent Arrow 11">
                <a:extLst>
                  <a:ext uri="{FF2B5EF4-FFF2-40B4-BE49-F238E27FC236}">
                    <a16:creationId xmlns:a16="http://schemas.microsoft.com/office/drawing/2014/main" id="{86AC2CBB-4020-45D1-814E-C3F5FDB27CA3}"/>
                  </a:ext>
                </a:extLst>
              </p:cNvPr>
              <p:cNvSpPr/>
              <p:nvPr/>
            </p:nvSpPr>
            <p:spPr>
              <a:xfrm flipH="1">
                <a:off x="2463800" y="3543120"/>
                <a:ext cx="1270000" cy="1181280"/>
              </a:xfrm>
              <a:prstGeom prst="ben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03F85B-87E5-45C3-9A93-B1965E6351C2}"/>
                  </a:ext>
                </a:extLst>
              </p:cNvPr>
              <p:cNvSpPr txBox="1"/>
              <p:nvPr/>
            </p:nvSpPr>
            <p:spPr>
              <a:xfrm>
                <a:off x="2603500" y="3527830"/>
                <a:ext cx="990600" cy="82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IP @</a:t>
                </a: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6FD216A-4694-4937-89ED-35C8BDA2465A}"/>
              </a:ext>
            </a:extLst>
          </p:cNvPr>
          <p:cNvSpPr/>
          <p:nvPr/>
        </p:nvSpPr>
        <p:spPr>
          <a:xfrm>
            <a:off x="5029200" y="2374693"/>
            <a:ext cx="2042852" cy="1891321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Bent Arrow 11">
            <a:extLst>
              <a:ext uri="{FF2B5EF4-FFF2-40B4-BE49-F238E27FC236}">
                <a16:creationId xmlns:a16="http://schemas.microsoft.com/office/drawing/2014/main" id="{184FF212-A7FF-4647-9E4F-EFADAEAC2668}"/>
              </a:ext>
            </a:extLst>
          </p:cNvPr>
          <p:cNvSpPr/>
          <p:nvPr/>
        </p:nvSpPr>
        <p:spPr>
          <a:xfrm flipH="1" flipV="1">
            <a:off x="2820049" y="4421020"/>
            <a:ext cx="905113" cy="120818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5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threePt" dir="t"/>
            </a:scene3d>
            <a:sp3d/>
          </a:bodyPr>
          <a:lstStyle/>
          <a:p>
            <a:pPr algn="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5FD79D-CBEF-44B7-904F-84C7205D1C26}"/>
              </a:ext>
            </a:extLst>
          </p:cNvPr>
          <p:cNvSpPr txBox="1"/>
          <p:nvPr/>
        </p:nvSpPr>
        <p:spPr>
          <a:xfrm>
            <a:off x="2858536" y="5223660"/>
            <a:ext cx="78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IP @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5BEB7F-8402-438C-BA66-953D7BF3AE01}"/>
              </a:ext>
            </a:extLst>
          </p:cNvPr>
          <p:cNvSpPr/>
          <p:nvPr/>
        </p:nvSpPr>
        <p:spPr>
          <a:xfrm>
            <a:off x="3962400" y="5629208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6860B4B-0969-47FE-8838-A5C0F595C5B2}"/>
              </a:ext>
            </a:extLst>
          </p:cNvPr>
          <p:cNvSpPr/>
          <p:nvPr/>
        </p:nvSpPr>
        <p:spPr>
          <a:xfrm>
            <a:off x="4114801" y="5807089"/>
            <a:ext cx="925601" cy="435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35F46A4-309C-4AF3-803D-4C1E2841A980}"/>
              </a:ext>
            </a:extLst>
          </p:cNvPr>
          <p:cNvSpPr/>
          <p:nvPr/>
        </p:nvSpPr>
        <p:spPr>
          <a:xfrm>
            <a:off x="9398729" y="5745174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93A8A3-6ECC-4239-BD6B-43C7321C3B6D}"/>
              </a:ext>
            </a:extLst>
          </p:cNvPr>
          <p:cNvSpPr/>
          <p:nvPr/>
        </p:nvSpPr>
        <p:spPr>
          <a:xfrm>
            <a:off x="9555451" y="735545"/>
            <a:ext cx="1066800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75B1E97-8EF4-45B7-84EF-DC95357B1CA3}"/>
              </a:ext>
            </a:extLst>
          </p:cNvPr>
          <p:cNvSpPr/>
          <p:nvPr/>
        </p:nvSpPr>
        <p:spPr>
          <a:xfrm>
            <a:off x="4247196" y="351819"/>
            <a:ext cx="1015826" cy="542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C48071-090A-4DD4-A737-24D01A752CEA}"/>
              </a:ext>
            </a:extLst>
          </p:cNvPr>
          <p:cNvSpPr/>
          <p:nvPr/>
        </p:nvSpPr>
        <p:spPr>
          <a:xfrm>
            <a:off x="5263022" y="2808234"/>
            <a:ext cx="1580431" cy="849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dirty="0"/>
              <a:t>Overlay N/W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14EDFE-22AC-4242-B4D3-27F454DE82DC}"/>
                  </a:ext>
                </a:extLst>
              </p14:cNvPr>
              <p14:cNvContentPartPr/>
              <p14:nvPr/>
            </p14:nvContentPartPr>
            <p14:xfrm>
              <a:off x="8795880" y="3214800"/>
              <a:ext cx="36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14EDFE-22AC-4242-B4D3-27F454DE8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0040" y="3151440"/>
                <a:ext cx="3168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8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/>
      <p:bldP spid="71" grpId="0"/>
      <p:bldP spid="89" grpId="0"/>
      <p:bldP spid="90" grpId="0"/>
      <p:bldP spid="91" grpId="0"/>
      <p:bldP spid="9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If we have multiple Docker daemon host and want to add all of them in a single network driver, we may use Overlay Network.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The overlay network driver creates a distributed network among multiple Docker daemon hosts.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8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4730180"/>
            <a:ext cx="4817534" cy="381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2200" y="1905180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5201" y="0"/>
            <a:ext cx="54440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docker container run  -it --name container1  </a:t>
            </a:r>
            <a:r>
              <a:rPr lang="en-US" dirty="0" err="1"/>
              <a:t>ubuntu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2366434" y="4354889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38601" y="3162299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2362200" y="3968109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E82F8-E57C-4CB1-A7C9-BA9EF68D10FA}"/>
              </a:ext>
            </a:extLst>
          </p:cNvPr>
          <p:cNvGrpSpPr/>
          <p:nvPr/>
        </p:nvGrpSpPr>
        <p:grpSpPr>
          <a:xfrm>
            <a:off x="3987800" y="3968109"/>
            <a:ext cx="1270000" cy="756291"/>
            <a:chOff x="2463800" y="3543120"/>
            <a:chExt cx="1270000" cy="1181280"/>
          </a:xfrm>
        </p:grpSpPr>
        <p:sp>
          <p:nvSpPr>
            <p:cNvPr id="13" name="Bent Arrow 11">
              <a:extLst>
                <a:ext uri="{FF2B5EF4-FFF2-40B4-BE49-F238E27FC236}">
                  <a16:creationId xmlns:a16="http://schemas.microsoft.com/office/drawing/2014/main" id="{FA8B8CE4-4F60-4968-B8DE-F85529378F2F}"/>
                </a:ext>
              </a:extLst>
            </p:cNvPr>
            <p:cNvSpPr/>
            <p:nvPr/>
          </p:nvSpPr>
          <p:spPr>
            <a:xfrm flipH="1">
              <a:off x="2463800" y="3543120"/>
              <a:ext cx="1270000" cy="1181280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544F4-A227-4C95-A22A-2EE2CBE4928F}"/>
                </a:ext>
              </a:extLst>
            </p:cNvPr>
            <p:cNvSpPr txBox="1"/>
            <p:nvPr/>
          </p:nvSpPr>
          <p:spPr>
            <a:xfrm>
              <a:off x="2683933" y="3594295"/>
              <a:ext cx="990600" cy="52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IP @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12E38-55FC-45AE-A788-D18E03A26F19}"/>
              </a:ext>
            </a:extLst>
          </p:cNvPr>
          <p:cNvSpPr/>
          <p:nvPr/>
        </p:nvSpPr>
        <p:spPr>
          <a:xfrm>
            <a:off x="3505201" y="371663"/>
            <a:ext cx="40447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apt-get -y install apache2 vim curl elinks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BB6A4-F2EA-454F-9CD7-5B82C233DEAC}"/>
              </a:ext>
            </a:extLst>
          </p:cNvPr>
          <p:cNvSpPr/>
          <p:nvPr/>
        </p:nvSpPr>
        <p:spPr>
          <a:xfrm>
            <a:off x="3509433" y="735478"/>
            <a:ext cx="459600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docker container inspect container1 | grep -i IP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6C708E2-12EE-4634-9BD5-6FFA42080B3F}"/>
              </a:ext>
            </a:extLst>
          </p:cNvPr>
          <p:cNvSpPr/>
          <p:nvPr/>
        </p:nvSpPr>
        <p:spPr>
          <a:xfrm rot="2664865">
            <a:off x="5810774" y="-524805"/>
            <a:ext cx="157456" cy="5873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6433D8C-BFE1-461A-BBD5-1E9D4B33C71A}"/>
              </a:ext>
            </a:extLst>
          </p:cNvPr>
          <p:cNvSpPr/>
          <p:nvPr/>
        </p:nvSpPr>
        <p:spPr>
          <a:xfrm rot="3647810">
            <a:off x="5227947" y="-548803"/>
            <a:ext cx="124150" cy="3574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9" grpId="0" animBg="1"/>
      <p:bldP spid="11" grpId="0" animBg="1"/>
      <p:bldP spid="18" grpId="0" animBg="1"/>
      <p:bldP spid="18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network sits on top of (overlays) the host-specific networks, allowing containers connected to it (including swarm service containers) to communicate securely when encryption is enabled.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965FA2-D2A1-4702-BF13-FA0E1A68A015}"/>
                  </a:ext>
                </a:extLst>
              </p14:cNvPr>
              <p14:cNvContentPartPr/>
              <p14:nvPr/>
            </p14:nvContentPartPr>
            <p14:xfrm>
              <a:off x="2661120" y="3053880"/>
              <a:ext cx="616320" cy="8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965FA2-D2A1-4702-BF13-FA0E1A68A0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5280" y="2990520"/>
                <a:ext cx="647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29C0C2-8FF7-4009-804E-59EB19783DC7}"/>
                  </a:ext>
                </a:extLst>
              </p14:cNvPr>
              <p14:cNvContentPartPr/>
              <p14:nvPr/>
            </p14:nvContentPartPr>
            <p14:xfrm>
              <a:off x="6348960" y="3080880"/>
              <a:ext cx="72360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29C0C2-8FF7-4009-804E-59EB19783D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3120" y="3017520"/>
                <a:ext cx="754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8521D4-0ACE-46B0-9BCC-64FA4840A6CE}"/>
                  </a:ext>
                </a:extLst>
              </p14:cNvPr>
              <p14:cNvContentPartPr/>
              <p14:nvPr/>
            </p14:nvContentPartPr>
            <p14:xfrm>
              <a:off x="3420000" y="4125600"/>
              <a:ext cx="527400" cy="26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8521D4-0ACE-46B0-9BCC-64FA4840A6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4160" y="4062240"/>
                <a:ext cx="5587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532F2D-BE3C-4D14-B265-ABCD479E76BE}"/>
                  </a:ext>
                </a:extLst>
              </p14:cNvPr>
              <p14:cNvContentPartPr/>
              <p14:nvPr/>
            </p14:nvContentPartPr>
            <p14:xfrm>
              <a:off x="3679200" y="4161240"/>
              <a:ext cx="3643560" cy="62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532F2D-BE3C-4D14-B265-ABCD479E76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3360" y="4097880"/>
                <a:ext cx="3674880" cy="7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74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30B1FF-BBB2-439B-8DA9-1C8D1FE4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00"/>
            <a:ext cx="6324600" cy="40514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F990E94-5645-448C-9D89-955EEE752CD0}"/>
              </a:ext>
            </a:extLst>
          </p:cNvPr>
          <p:cNvSpPr txBox="1"/>
          <p:nvPr/>
        </p:nvSpPr>
        <p:spPr>
          <a:xfrm>
            <a:off x="0" y="4953001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Docker transparently handles routing of each packet to and from the correct Docker daemon host and the correct destination container.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F256-A931-4248-8EF8-D08C2DBB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the </a:t>
            </a:r>
            <a:r>
              <a:rPr lang="en-US" dirty="0" err="1"/>
              <a:t>Swarn</a:t>
            </a:r>
            <a:r>
              <a:rPr lang="en-US" dirty="0"/>
              <a:t> service on master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swarm init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another host,  how to join the swarm cluster?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swarm join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it done, you can create the Overlay network driver on master node. </a:t>
            </a:r>
          </a:p>
        </p:txBody>
      </p:sp>
    </p:spTree>
    <p:extLst>
      <p:ext uri="{BB962C8B-B14F-4D97-AF65-F5344CB8AC3E}">
        <p14:creationId xmlns:p14="http://schemas.microsoft.com/office/powerpoint/2010/main" val="29521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D310-62A7-4C6A-8207-2A276B01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Overlay network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2182-769A-41A1-9F9F-588B3C54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docker network create -d overlay my-overlay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57888F-6BAA-4365-83FF-9DCD8BD0F8CF}"/>
                  </a:ext>
                </a:extLst>
              </p14:cNvPr>
              <p14:cNvContentPartPr/>
              <p14:nvPr/>
            </p14:nvContentPartPr>
            <p14:xfrm>
              <a:off x="6295320" y="2812680"/>
              <a:ext cx="1572120" cy="2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57888F-6BAA-4365-83FF-9DCD8BD0F8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480" y="2749320"/>
                <a:ext cx="160344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15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10591800" cy="18288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/>
              <a:t>Overlay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FBF-38BA-4CFC-9E55-3465ABC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95401"/>
          </a:xfrm>
        </p:spPr>
        <p:txBody>
          <a:bodyPr/>
          <a:lstStyle/>
          <a:p>
            <a:r>
              <a:rPr lang="en-US" dirty="0" err="1"/>
              <a:t>IPVLAN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FA7E-D623-4777-AE3D-8DBB7E12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0"/>
            <a:ext cx="12192000" cy="579120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IPvlan</a:t>
            </a:r>
            <a:r>
              <a:rPr lang="en-US" dirty="0"/>
              <a:t> driver gives users full control over both </a:t>
            </a:r>
            <a:r>
              <a:rPr lang="en-US" dirty="0" err="1"/>
              <a:t>IPv4</a:t>
            </a:r>
            <a:r>
              <a:rPr lang="en-US" dirty="0"/>
              <a:t> and </a:t>
            </a:r>
            <a:r>
              <a:rPr lang="en-US" dirty="0" err="1"/>
              <a:t>IPv6</a:t>
            </a:r>
            <a:r>
              <a:rPr lang="en-US" dirty="0"/>
              <a:t> addressing. </a:t>
            </a:r>
          </a:p>
          <a:p>
            <a:r>
              <a:rPr lang="en-US" dirty="0"/>
              <a:t>It means that user has control of layer 2 VLAN tagging and even </a:t>
            </a:r>
            <a:r>
              <a:rPr lang="en-US" dirty="0" err="1"/>
              <a:t>IPvlan</a:t>
            </a:r>
            <a:r>
              <a:rPr lang="en-US" dirty="0"/>
              <a:t> </a:t>
            </a:r>
            <a:r>
              <a:rPr lang="en-US" dirty="0" err="1"/>
              <a:t>L3</a:t>
            </a:r>
            <a:r>
              <a:rPr lang="en-US" dirty="0"/>
              <a:t> routing for users interested in underlay network integration. </a:t>
            </a:r>
          </a:p>
          <a:p>
            <a:r>
              <a:rPr lang="en-US" dirty="0"/>
              <a:t>This is the reason, </a:t>
            </a:r>
            <a:r>
              <a:rPr lang="en-US" dirty="0" err="1"/>
              <a:t>IPVLAN</a:t>
            </a:r>
            <a:r>
              <a:rPr lang="en-US" dirty="0"/>
              <a:t> is a true network virtualization technique. </a:t>
            </a:r>
          </a:p>
          <a:p>
            <a:endParaRPr lang="en-US" dirty="0"/>
          </a:p>
          <a:p>
            <a:r>
              <a:rPr lang="en-US" dirty="0"/>
              <a:t>For other network drivers, we use sub interfaces called </a:t>
            </a:r>
            <a:r>
              <a:rPr lang="en-US" dirty="0" err="1"/>
              <a:t>VERTH</a:t>
            </a:r>
            <a:r>
              <a:rPr lang="en-US" dirty="0"/>
              <a:t>. In </a:t>
            </a:r>
            <a:r>
              <a:rPr lang="en-US" dirty="0" err="1"/>
              <a:t>IPVLAN</a:t>
            </a:r>
            <a:r>
              <a:rPr lang="en-US" dirty="0"/>
              <a:t>, we attach the container directly to the Docker host interface, such as </a:t>
            </a:r>
            <a:r>
              <a:rPr lang="en-US" dirty="0" err="1"/>
              <a:t>eth0</a:t>
            </a:r>
            <a:r>
              <a:rPr lang="en-US" dirty="0"/>
              <a:t> and so 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4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8367-EA66-4A31-89C8-6C4DDDAC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10591800" cy="18288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Lab </a:t>
            </a:r>
            <a:br>
              <a:rPr lang="en-US" sz="8000" dirty="0"/>
            </a:br>
            <a:r>
              <a:rPr lang="en-US" sz="8000" dirty="0" err="1"/>
              <a:t>IPVLAN</a:t>
            </a:r>
            <a:r>
              <a:rPr lang="en-US" sz="8000" dirty="0"/>
              <a:t> Network Driver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1601" y="1828801"/>
              <a:ext cx="2125311" cy="52044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25311" cy="520447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26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erver symbol">
                <a:extLst>
                  <a:ext uri="{FF2B5EF4-FFF2-40B4-BE49-F238E27FC236}">
                    <a16:creationId xmlns:a16="http://schemas.microsoft.com/office/drawing/2014/main" id="{28E6F19F-3D38-414C-918C-97875809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601" y="1828801"/>
                <a:ext cx="2125311" cy="520447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7FAEDA-C948-448C-B28E-69F765EA5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154" y="3429000"/>
            <a:ext cx="21868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FBF-38BA-4CFC-9E55-3465ABC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762000"/>
          </a:xfrm>
        </p:spPr>
        <p:txBody>
          <a:bodyPr/>
          <a:lstStyle/>
          <a:p>
            <a:r>
              <a:rPr lang="en-US" dirty="0" err="1"/>
              <a:t>MACVLAN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FA7E-D623-4777-AE3D-8DBB7E12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2002"/>
            <a:ext cx="12192000" cy="609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applications which monitor the network traffic requires direct connection. Which means should have a unique MAC address. </a:t>
            </a:r>
          </a:p>
          <a:p>
            <a:endParaRPr lang="en-US" dirty="0"/>
          </a:p>
          <a:p>
            <a:r>
              <a:rPr lang="en-US" dirty="0"/>
              <a:t>In this type of situation, you can use the </a:t>
            </a:r>
            <a:r>
              <a:rPr lang="en-US" dirty="0" err="1"/>
              <a:t>macvlan</a:t>
            </a:r>
            <a:r>
              <a:rPr lang="en-US" dirty="0"/>
              <a:t> network driver to assign a MAC address to each container’s virtual network interface, making it appear to be a physical network interface directly connected to the physical network.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the functionality of </a:t>
            </a:r>
            <a:r>
              <a:rPr lang="en-US" dirty="0" err="1"/>
              <a:t>IPVLAN</a:t>
            </a:r>
            <a:r>
              <a:rPr lang="en-US" dirty="0"/>
              <a:t> is adopted by </a:t>
            </a:r>
            <a:r>
              <a:rPr lang="en-US" dirty="0" err="1"/>
              <a:t>MACVLAN</a:t>
            </a:r>
            <a:r>
              <a:rPr lang="en-US" dirty="0"/>
              <a:t>. In </a:t>
            </a:r>
            <a:r>
              <a:rPr lang="en-US" dirty="0" err="1"/>
              <a:t>Macvlan</a:t>
            </a:r>
            <a:r>
              <a:rPr lang="en-US" dirty="0"/>
              <a:t>, all the containers will have dedicated MAC address for outside world.</a:t>
            </a:r>
          </a:p>
          <a:p>
            <a:endParaRPr lang="en-US" dirty="0"/>
          </a:p>
          <a:p>
            <a:r>
              <a:rPr lang="en-US" dirty="0"/>
              <a:t>Thus, practical of </a:t>
            </a:r>
            <a:r>
              <a:rPr lang="en-US" dirty="0" err="1"/>
              <a:t>MACVLAN</a:t>
            </a:r>
            <a:r>
              <a:rPr lang="en-US" dirty="0"/>
              <a:t> is not necessary.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DED4-E7D8-41F2-BA20-54B92A3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container’s port to host</a:t>
            </a:r>
          </a:p>
        </p:txBody>
      </p:sp>
    </p:spTree>
    <p:extLst>
      <p:ext uri="{BB962C8B-B14F-4D97-AF65-F5344CB8AC3E}">
        <p14:creationId xmlns:p14="http://schemas.microsoft.com/office/powerpoint/2010/main" val="297465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67DF8-037D-4571-AE92-55F616F1964F}"/>
              </a:ext>
            </a:extLst>
          </p:cNvPr>
          <p:cNvSpPr/>
          <p:nvPr/>
        </p:nvSpPr>
        <p:spPr>
          <a:xfrm>
            <a:off x="1752600" y="228600"/>
            <a:ext cx="8382000" cy="579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Windows : 192.168.1.10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2E5774-8DC0-4D51-A7B5-DB0CBDC6336A}"/>
              </a:ext>
            </a:extLst>
          </p:cNvPr>
          <p:cNvSpPr/>
          <p:nvPr/>
        </p:nvSpPr>
        <p:spPr>
          <a:xfrm>
            <a:off x="1752600" y="228600"/>
            <a:ext cx="8382000" cy="4838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200000"/>
              </a:lnSpc>
            </a:pPr>
            <a:r>
              <a:rPr lang="en-US" dirty="0"/>
              <a:t>CentOS 9 OS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192.168.1.19/24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029326-FB14-48E9-B525-05BA35549776}"/>
              </a:ext>
            </a:extLst>
          </p:cNvPr>
          <p:cNvSpPr/>
          <p:nvPr/>
        </p:nvSpPr>
        <p:spPr>
          <a:xfrm>
            <a:off x="1752600" y="3733800"/>
            <a:ext cx="8382000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docker0</a:t>
            </a:r>
            <a:r>
              <a:rPr lang="en-US" dirty="0">
                <a:sym typeface="Wingdings" panose="05000000000000000000" pitchFamily="2" charset="2"/>
              </a:rPr>
              <a:t>   172.17.0.1/16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34D23-8275-47EB-ACB7-F5553FEB93D3}"/>
              </a:ext>
            </a:extLst>
          </p:cNvPr>
          <p:cNvSpPr/>
          <p:nvPr/>
        </p:nvSpPr>
        <p:spPr>
          <a:xfrm>
            <a:off x="1752600" y="1447800"/>
            <a:ext cx="15240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9DAF8-92FF-4170-97E5-0BFDC481F828}"/>
              </a:ext>
            </a:extLst>
          </p:cNvPr>
          <p:cNvSpPr/>
          <p:nvPr/>
        </p:nvSpPr>
        <p:spPr>
          <a:xfrm>
            <a:off x="1752600" y="246149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</a:t>
            </a:r>
            <a:r>
              <a:rPr lang="en-US" dirty="0">
                <a:sym typeface="Wingdings" panose="05000000000000000000" pitchFamily="2" charset="2"/>
              </a:rPr>
              <a:t> 80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1D320-6275-4956-8BA0-762CE09A5998}"/>
              </a:ext>
            </a:extLst>
          </p:cNvPr>
          <p:cNvSpPr/>
          <p:nvPr/>
        </p:nvSpPr>
        <p:spPr>
          <a:xfrm>
            <a:off x="1752600" y="3048000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Ubuntu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00B9C7-CB4D-46A9-B581-2837B2C9960A}"/>
              </a:ext>
            </a:extLst>
          </p:cNvPr>
          <p:cNvSpPr/>
          <p:nvPr/>
        </p:nvSpPr>
        <p:spPr>
          <a:xfrm>
            <a:off x="1905000" y="4648200"/>
            <a:ext cx="76200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10290B5-EE3A-474D-AC6C-98144CBFAB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5000" y="3505200"/>
            <a:ext cx="1752600" cy="5334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A0718-050A-4D0C-ACD2-86D6FB94259B}"/>
              </a:ext>
            </a:extLst>
          </p:cNvPr>
          <p:cNvSpPr/>
          <p:nvPr/>
        </p:nvSpPr>
        <p:spPr>
          <a:xfrm>
            <a:off x="1905000" y="5219700"/>
            <a:ext cx="25908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Browser: http://192.168.1.19:3901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3C657-2EB0-46DC-9CDB-1C2814F01913}"/>
              </a:ext>
            </a:extLst>
          </p:cNvPr>
          <p:cNvSpPr/>
          <p:nvPr/>
        </p:nvSpPr>
        <p:spPr>
          <a:xfrm>
            <a:off x="1752600" y="1600200"/>
            <a:ext cx="1447800" cy="495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AD4D0E6-B34C-43F6-B158-53C943F8B98E}"/>
              </a:ext>
            </a:extLst>
          </p:cNvPr>
          <p:cNvSpPr/>
          <p:nvPr/>
        </p:nvSpPr>
        <p:spPr>
          <a:xfrm>
            <a:off x="8666501" y="4632614"/>
            <a:ext cx="76200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40DE4-33B6-4F32-ACBA-C7C57D1CE765}"/>
              </a:ext>
            </a:extLst>
          </p:cNvPr>
          <p:cNvSpPr/>
          <p:nvPr/>
        </p:nvSpPr>
        <p:spPr>
          <a:xfrm>
            <a:off x="7505700" y="5166015"/>
            <a:ext cx="2590800" cy="697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Browser: http://192.168.1.19:3902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90D5A2-9C46-449D-BE05-DE1DF5D48635}"/>
              </a:ext>
            </a:extLst>
          </p:cNvPr>
          <p:cNvSpPr/>
          <p:nvPr/>
        </p:nvSpPr>
        <p:spPr>
          <a:xfrm>
            <a:off x="8591550" y="1466850"/>
            <a:ext cx="15240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CD14B4-4280-4495-B2B5-A3DF91633885}"/>
              </a:ext>
            </a:extLst>
          </p:cNvPr>
          <p:cNvSpPr/>
          <p:nvPr/>
        </p:nvSpPr>
        <p:spPr>
          <a:xfrm>
            <a:off x="8667750" y="1600200"/>
            <a:ext cx="1447800" cy="495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Container2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30E08-055B-4E0B-9343-B198A018FB69}"/>
              </a:ext>
            </a:extLst>
          </p:cNvPr>
          <p:cNvSpPr/>
          <p:nvPr/>
        </p:nvSpPr>
        <p:spPr>
          <a:xfrm>
            <a:off x="8580698" y="2339109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Apache</a:t>
            </a:r>
            <a:r>
              <a:rPr lang="en-US" dirty="0">
                <a:sym typeface="Wingdings" panose="05000000000000000000" pitchFamily="2" charset="2"/>
              </a:rPr>
              <a:t> 80</a:t>
            </a:r>
            <a:endParaRPr lang="en-US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4CDF196-3D33-40F2-9C09-93BEFEA2DD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86774" y="3222889"/>
            <a:ext cx="1618053" cy="896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9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20" grpId="0" animBg="1"/>
      <p:bldP spid="22" grpId="0" animBg="1"/>
      <p:bldP spid="24" grpId="0" animBg="1"/>
      <p:bldP spid="2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BD429-E2A3-48E8-827B-CC39470A0F09}"/>
              </a:ext>
            </a:extLst>
          </p:cNvPr>
          <p:cNvSpPr/>
          <p:nvPr/>
        </p:nvSpPr>
        <p:spPr>
          <a:xfrm>
            <a:off x="2459650" y="4635011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513AD-6476-4415-90A9-84E9B063AE48}"/>
              </a:ext>
            </a:extLst>
          </p:cNvPr>
          <p:cNvSpPr/>
          <p:nvPr/>
        </p:nvSpPr>
        <p:spPr>
          <a:xfrm>
            <a:off x="3509598" y="1638300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DFD65-9B83-48A0-A73E-348FCC232614}"/>
              </a:ext>
            </a:extLst>
          </p:cNvPr>
          <p:cNvSpPr/>
          <p:nvPr/>
        </p:nvSpPr>
        <p:spPr>
          <a:xfrm>
            <a:off x="8839202" y="2892669"/>
            <a:ext cx="182879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 New" panose="02070309020205020404" pitchFamily="49" charset="0"/>
              </a:rPr>
              <a:t>mywebserver1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94C14-4489-4553-AB18-8B5486C06547}"/>
              </a:ext>
            </a:extLst>
          </p:cNvPr>
          <p:cNvSpPr/>
          <p:nvPr/>
        </p:nvSpPr>
        <p:spPr>
          <a:xfrm>
            <a:off x="6060836" y="2892669"/>
            <a:ext cx="125143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B40D6-3BFB-4C87-82A2-770F95B709A1}"/>
              </a:ext>
            </a:extLst>
          </p:cNvPr>
          <p:cNvSpPr/>
          <p:nvPr/>
        </p:nvSpPr>
        <p:spPr>
          <a:xfrm>
            <a:off x="5205048" y="2892669"/>
            <a:ext cx="85578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1E39-6BD1-4AE8-8875-5A1F3FEC2928}"/>
              </a:ext>
            </a:extLst>
          </p:cNvPr>
          <p:cNvSpPr/>
          <p:nvPr/>
        </p:nvSpPr>
        <p:spPr>
          <a:xfrm>
            <a:off x="4057655" y="2895600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E0B03-A8D6-4301-997F-66D7ED56F280}"/>
              </a:ext>
            </a:extLst>
          </p:cNvPr>
          <p:cNvSpPr/>
          <p:nvPr/>
        </p:nvSpPr>
        <p:spPr>
          <a:xfrm>
            <a:off x="3509598" y="2895600"/>
            <a:ext cx="52753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DB296-15AB-4120-B596-A877F8CD2612}"/>
              </a:ext>
            </a:extLst>
          </p:cNvPr>
          <p:cNvSpPr/>
          <p:nvPr/>
        </p:nvSpPr>
        <p:spPr>
          <a:xfrm>
            <a:off x="2438400" y="2895600"/>
            <a:ext cx="10711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8024A-6724-4A67-9A10-B558A7D75283}"/>
              </a:ext>
            </a:extLst>
          </p:cNvPr>
          <p:cNvSpPr/>
          <p:nvPr/>
        </p:nvSpPr>
        <p:spPr>
          <a:xfrm>
            <a:off x="1576754" y="2895600"/>
            <a:ext cx="86164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819D-1251-4B79-9FAC-20E9212D0A29}"/>
              </a:ext>
            </a:extLst>
          </p:cNvPr>
          <p:cNvSpPr/>
          <p:nvPr/>
        </p:nvSpPr>
        <p:spPr>
          <a:xfrm>
            <a:off x="4462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14882-8EA2-4AB0-A20B-665E3D2ABA58}"/>
              </a:ext>
            </a:extLst>
          </p:cNvPr>
          <p:cNvSpPr/>
          <p:nvPr/>
        </p:nvSpPr>
        <p:spPr>
          <a:xfrm>
            <a:off x="4843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346D0-DE4E-48AF-B821-5C5626C43B43}"/>
              </a:ext>
            </a:extLst>
          </p:cNvPr>
          <p:cNvSpPr/>
          <p:nvPr/>
        </p:nvSpPr>
        <p:spPr>
          <a:xfrm>
            <a:off x="731227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21E705-BD01-4FF6-9F3D-B6B30EA7A97F}"/>
              </a:ext>
            </a:extLst>
          </p:cNvPr>
          <p:cNvSpPr/>
          <p:nvPr/>
        </p:nvSpPr>
        <p:spPr>
          <a:xfrm>
            <a:off x="7693271" y="2892669"/>
            <a:ext cx="114593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 New" panose="02070309020205020404" pitchFamily="49" charset="0"/>
              </a:rPr>
              <a:t>3901:80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93873-605F-4A8C-9A0C-28DD7C79E111}"/>
              </a:ext>
            </a:extLst>
          </p:cNvPr>
          <p:cNvSpPr/>
          <p:nvPr/>
        </p:nvSpPr>
        <p:spPr>
          <a:xfrm>
            <a:off x="4057656" y="4066442"/>
            <a:ext cx="137745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24F01-F7B0-4850-A0EB-1115A252754F}"/>
              </a:ext>
            </a:extLst>
          </p:cNvPr>
          <p:cNvSpPr/>
          <p:nvPr/>
        </p:nvSpPr>
        <p:spPr>
          <a:xfrm>
            <a:off x="4451112" y="2261088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75581-61FE-4434-AE62-89A1B6CF9FC7}"/>
              </a:ext>
            </a:extLst>
          </p:cNvPr>
          <p:cNvSpPr/>
          <p:nvPr/>
        </p:nvSpPr>
        <p:spPr>
          <a:xfrm>
            <a:off x="4843100" y="3500803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8D9B2-B525-4F31-8F61-D9336C938CF0}"/>
              </a:ext>
            </a:extLst>
          </p:cNvPr>
          <p:cNvSpPr/>
          <p:nvPr/>
        </p:nvSpPr>
        <p:spPr>
          <a:xfrm>
            <a:off x="5942141" y="1678599"/>
            <a:ext cx="232409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of the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76EB0D-35BA-4AFA-A7E4-28A7D27AC78A}"/>
              </a:ext>
            </a:extLst>
          </p:cNvPr>
          <p:cNvSpPr/>
          <p:nvPr/>
        </p:nvSpPr>
        <p:spPr>
          <a:xfrm>
            <a:off x="7312270" y="4724400"/>
            <a:ext cx="388913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 a container's port(s) to the host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398BFD-E21B-438E-9A04-6D7D93E540F9}"/>
              </a:ext>
            </a:extLst>
          </p:cNvPr>
          <p:cNvSpPr/>
          <p:nvPr/>
        </p:nvSpPr>
        <p:spPr>
          <a:xfrm>
            <a:off x="7754085" y="4148504"/>
            <a:ext cx="169471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3901= Host 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F86FA-D7CC-41A1-A14C-ECF4CB5DC159}"/>
              </a:ext>
            </a:extLst>
          </p:cNvPr>
          <p:cNvSpPr/>
          <p:nvPr/>
        </p:nvSpPr>
        <p:spPr>
          <a:xfrm>
            <a:off x="7924800" y="2286733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= Container1 Port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E74D3-2046-4DBA-9995-E5ABD7FBB398}"/>
              </a:ext>
            </a:extLst>
          </p:cNvPr>
          <p:cNvSpPr/>
          <p:nvPr/>
        </p:nvSpPr>
        <p:spPr>
          <a:xfrm>
            <a:off x="8827110" y="3500803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that we used </a:t>
            </a:r>
          </a:p>
        </p:txBody>
      </p:sp>
    </p:spTree>
    <p:extLst>
      <p:ext uri="{BB962C8B-B14F-4D97-AF65-F5344CB8AC3E}">
        <p14:creationId xmlns:p14="http://schemas.microsoft.com/office/powerpoint/2010/main" val="1990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2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BD429-E2A3-48E8-827B-CC39470A0F09}"/>
              </a:ext>
            </a:extLst>
          </p:cNvPr>
          <p:cNvSpPr/>
          <p:nvPr/>
        </p:nvSpPr>
        <p:spPr>
          <a:xfrm>
            <a:off x="2459650" y="4677507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Command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513AD-6476-4415-90A9-84E9B063AE48}"/>
              </a:ext>
            </a:extLst>
          </p:cNvPr>
          <p:cNvSpPr/>
          <p:nvPr/>
        </p:nvSpPr>
        <p:spPr>
          <a:xfrm>
            <a:off x="3509598" y="1680796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DFD65-9B83-48A0-A73E-348FCC232614}"/>
              </a:ext>
            </a:extLst>
          </p:cNvPr>
          <p:cNvSpPr/>
          <p:nvPr/>
        </p:nvSpPr>
        <p:spPr>
          <a:xfrm>
            <a:off x="8839202" y="2892669"/>
            <a:ext cx="182879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 New" panose="02070309020205020404" pitchFamily="49" charset="0"/>
              </a:rPr>
              <a:t>mywebserver1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94C14-4489-4553-AB18-8B5486C06547}"/>
              </a:ext>
            </a:extLst>
          </p:cNvPr>
          <p:cNvSpPr/>
          <p:nvPr/>
        </p:nvSpPr>
        <p:spPr>
          <a:xfrm>
            <a:off x="6060836" y="2892669"/>
            <a:ext cx="125143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6B40D6-3BFB-4C87-82A2-770F95B709A1}"/>
              </a:ext>
            </a:extLst>
          </p:cNvPr>
          <p:cNvSpPr/>
          <p:nvPr/>
        </p:nvSpPr>
        <p:spPr>
          <a:xfrm>
            <a:off x="5205048" y="2892669"/>
            <a:ext cx="85578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D1E39-6BD1-4AE8-8875-5A1F3FEC2928}"/>
              </a:ext>
            </a:extLst>
          </p:cNvPr>
          <p:cNvSpPr/>
          <p:nvPr/>
        </p:nvSpPr>
        <p:spPr>
          <a:xfrm>
            <a:off x="4057655" y="2895600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E0B03-A8D6-4301-997F-66D7ED56F280}"/>
              </a:ext>
            </a:extLst>
          </p:cNvPr>
          <p:cNvSpPr/>
          <p:nvPr/>
        </p:nvSpPr>
        <p:spPr>
          <a:xfrm>
            <a:off x="3509598" y="2895600"/>
            <a:ext cx="52753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DB296-15AB-4120-B596-A877F8CD2612}"/>
              </a:ext>
            </a:extLst>
          </p:cNvPr>
          <p:cNvSpPr/>
          <p:nvPr/>
        </p:nvSpPr>
        <p:spPr>
          <a:xfrm>
            <a:off x="2438400" y="2895600"/>
            <a:ext cx="10711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8024A-6724-4A67-9A10-B558A7D75283}"/>
              </a:ext>
            </a:extLst>
          </p:cNvPr>
          <p:cNvSpPr/>
          <p:nvPr/>
        </p:nvSpPr>
        <p:spPr>
          <a:xfrm>
            <a:off x="1576754" y="2895600"/>
            <a:ext cx="86164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E819D-1251-4B79-9FAC-20E9212D0A29}"/>
              </a:ext>
            </a:extLst>
          </p:cNvPr>
          <p:cNvSpPr/>
          <p:nvPr/>
        </p:nvSpPr>
        <p:spPr>
          <a:xfrm>
            <a:off x="4462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414882-8EA2-4AB0-A20B-665E3D2ABA58}"/>
              </a:ext>
            </a:extLst>
          </p:cNvPr>
          <p:cNvSpPr/>
          <p:nvPr/>
        </p:nvSpPr>
        <p:spPr>
          <a:xfrm>
            <a:off x="484310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346D0-DE4E-48AF-B821-5C5626C43B43}"/>
              </a:ext>
            </a:extLst>
          </p:cNvPr>
          <p:cNvSpPr/>
          <p:nvPr/>
        </p:nvSpPr>
        <p:spPr>
          <a:xfrm>
            <a:off x="7312270" y="2892669"/>
            <a:ext cx="381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21E705-BD01-4FF6-9F3D-B6B30EA7A97F}"/>
              </a:ext>
            </a:extLst>
          </p:cNvPr>
          <p:cNvSpPr/>
          <p:nvPr/>
        </p:nvSpPr>
        <p:spPr>
          <a:xfrm>
            <a:off x="7693271" y="2892669"/>
            <a:ext cx="114593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 New" panose="02070309020205020404" pitchFamily="49" charset="0"/>
              </a:rPr>
              <a:t>3901:80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93873-605F-4A8C-9A0C-28DD7C79E111}"/>
              </a:ext>
            </a:extLst>
          </p:cNvPr>
          <p:cNvSpPr/>
          <p:nvPr/>
        </p:nvSpPr>
        <p:spPr>
          <a:xfrm>
            <a:off x="4057656" y="4108938"/>
            <a:ext cx="1377459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24F01-F7B0-4850-A0EB-1115A252754F}"/>
              </a:ext>
            </a:extLst>
          </p:cNvPr>
          <p:cNvSpPr/>
          <p:nvPr/>
        </p:nvSpPr>
        <p:spPr>
          <a:xfrm>
            <a:off x="4451112" y="2303584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Terminal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75581-61FE-4434-AE62-89A1B6CF9FC7}"/>
              </a:ext>
            </a:extLst>
          </p:cNvPr>
          <p:cNvSpPr/>
          <p:nvPr/>
        </p:nvSpPr>
        <p:spPr>
          <a:xfrm>
            <a:off x="4843100" y="3543299"/>
            <a:ext cx="1024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8D9B2-B525-4F31-8F61-D9336C938CF0}"/>
              </a:ext>
            </a:extLst>
          </p:cNvPr>
          <p:cNvSpPr/>
          <p:nvPr/>
        </p:nvSpPr>
        <p:spPr>
          <a:xfrm>
            <a:off x="5942141" y="1721095"/>
            <a:ext cx="232409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of the 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76EB0D-35BA-4AFA-A7E4-28A7D27AC78A}"/>
              </a:ext>
            </a:extLst>
          </p:cNvPr>
          <p:cNvSpPr/>
          <p:nvPr/>
        </p:nvSpPr>
        <p:spPr>
          <a:xfrm>
            <a:off x="7312270" y="4724400"/>
            <a:ext cx="242008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Expose container ports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398BFD-E21B-438E-9A04-6D7D93E540F9}"/>
              </a:ext>
            </a:extLst>
          </p:cNvPr>
          <p:cNvSpPr/>
          <p:nvPr/>
        </p:nvSpPr>
        <p:spPr>
          <a:xfrm>
            <a:off x="7754085" y="4191000"/>
            <a:ext cx="1694715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3901= Host Port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CF86FA-D7CC-41A1-A14C-ECF4CB5DC159}"/>
              </a:ext>
            </a:extLst>
          </p:cNvPr>
          <p:cNvSpPr/>
          <p:nvPr/>
        </p:nvSpPr>
        <p:spPr>
          <a:xfrm>
            <a:off x="7924800" y="2329229"/>
            <a:ext cx="2133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= Container1 Port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E74D3-2046-4DBA-9995-E5ABD7FBB398}"/>
              </a:ext>
            </a:extLst>
          </p:cNvPr>
          <p:cNvSpPr/>
          <p:nvPr/>
        </p:nvSpPr>
        <p:spPr>
          <a:xfrm>
            <a:off x="8827110" y="3543299"/>
            <a:ext cx="1828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that we used </a:t>
            </a:r>
          </a:p>
        </p:txBody>
      </p:sp>
    </p:spTree>
    <p:extLst>
      <p:ext uri="{BB962C8B-B14F-4D97-AF65-F5344CB8AC3E}">
        <p14:creationId xmlns:p14="http://schemas.microsoft.com/office/powerpoint/2010/main" val="19609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1371600"/>
            <a:ext cx="4817534" cy="44196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H="1">
            <a:off x="7391400" y="2971800"/>
            <a:ext cx="990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10600" y="283913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 (VM)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2200" y="5105400"/>
            <a:ext cx="4817534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CentOS 9 Operating system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62200" y="4730180"/>
            <a:ext cx="4817534" cy="381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                     Docker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2200" y="1905180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Container1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2709"/>
            <a:ext cx="56388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docker container run  -it --name </a:t>
            </a:r>
            <a:r>
              <a:rPr lang="en-US" dirty="0" err="1"/>
              <a:t>container2</a:t>
            </a:r>
            <a:r>
              <a:rPr lang="en-US" dirty="0"/>
              <a:t>  </a:t>
            </a:r>
            <a:r>
              <a:rPr lang="en-US" dirty="0" err="1"/>
              <a:t>ubuntu:14:4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8C31B-F165-4237-A7E4-C5BD9814C80B}"/>
              </a:ext>
            </a:extLst>
          </p:cNvPr>
          <p:cNvSpPr/>
          <p:nvPr/>
        </p:nvSpPr>
        <p:spPr>
          <a:xfrm>
            <a:off x="2366434" y="4354889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Ubuntu:latest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BFF53-9E5B-4B42-99DF-98E22D012A25}"/>
              </a:ext>
            </a:extLst>
          </p:cNvPr>
          <p:cNvSpPr txBox="1"/>
          <p:nvPr/>
        </p:nvSpPr>
        <p:spPr>
          <a:xfrm>
            <a:off x="4038601" y="3162299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3009D-8C46-4D05-A4D6-ABE07BFA02A9}"/>
              </a:ext>
            </a:extLst>
          </p:cNvPr>
          <p:cNvSpPr/>
          <p:nvPr/>
        </p:nvSpPr>
        <p:spPr>
          <a:xfrm>
            <a:off x="2362200" y="3968109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 </a:t>
            </a:r>
            <a:r>
              <a:rPr lang="en-US" sz="1600" dirty="0" err="1"/>
              <a:t>websrv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9A1150-186A-495B-80FA-82AE3F087520}"/>
              </a:ext>
            </a:extLst>
          </p:cNvPr>
          <p:cNvSpPr/>
          <p:nvPr/>
        </p:nvSpPr>
        <p:spPr>
          <a:xfrm>
            <a:off x="3987800" y="1896456"/>
            <a:ext cx="1625600" cy="2819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Container2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104E0-6C28-4A65-B4BE-3AB645CE67D0}"/>
              </a:ext>
            </a:extLst>
          </p:cNvPr>
          <p:cNvSpPr/>
          <p:nvPr/>
        </p:nvSpPr>
        <p:spPr>
          <a:xfrm>
            <a:off x="3992034" y="4346165"/>
            <a:ext cx="162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Ubuntu:14:4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DD810-75A2-4F87-B241-234FFCBBCCDA}"/>
              </a:ext>
            </a:extLst>
          </p:cNvPr>
          <p:cNvSpPr/>
          <p:nvPr/>
        </p:nvSpPr>
        <p:spPr>
          <a:xfrm>
            <a:off x="3987800" y="3959385"/>
            <a:ext cx="1625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Apache2</a:t>
            </a:r>
          </a:p>
        </p:txBody>
      </p:sp>
    </p:spTree>
    <p:extLst>
      <p:ext uri="{BB962C8B-B14F-4D97-AF65-F5344CB8AC3E}">
        <p14:creationId xmlns:p14="http://schemas.microsoft.com/office/powerpoint/2010/main" val="196074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8443</TotalTime>
  <Words>7269</Words>
  <Application>Microsoft Office PowerPoint</Application>
  <PresentationFormat>Widescreen</PresentationFormat>
  <Paragraphs>1125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 Unicode MS</vt:lpstr>
      <vt:lpstr>Arial</vt:lpstr>
      <vt:lpstr>Calibri</vt:lpstr>
      <vt:lpstr>Courier New</vt:lpstr>
      <vt:lpstr>Office Theme</vt:lpstr>
      <vt:lpstr>Docker Course </vt:lpstr>
      <vt:lpstr>PowerPoint Presentation</vt:lpstr>
      <vt:lpstr>PowerPoint Presentation</vt:lpstr>
      <vt:lpstr>PowerPoint Presentation</vt:lpstr>
      <vt:lpstr>Publish container’s port to host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</vt:lpstr>
      <vt:lpstr>None Network</vt:lpstr>
      <vt:lpstr>Use case of None network</vt:lpstr>
      <vt:lpstr>LAB None network driver</vt:lpstr>
      <vt:lpstr>Host Network Driver</vt:lpstr>
      <vt:lpstr>What are the use case of Host networking</vt:lpstr>
      <vt:lpstr>Lab  Host Network Driver</vt:lpstr>
      <vt:lpstr>Default bridge driver</vt:lpstr>
      <vt:lpstr>PowerPoint Presentation</vt:lpstr>
      <vt:lpstr>How to separate the customers' network</vt:lpstr>
      <vt:lpstr>PowerPoint Presentation</vt:lpstr>
      <vt:lpstr>How to Create the custom network driver?</vt:lpstr>
      <vt:lpstr>How to attach the container with specific network?</vt:lpstr>
      <vt:lpstr>PowerPoint Presentation</vt:lpstr>
      <vt:lpstr>Ping test within custom bridge network</vt:lpstr>
      <vt:lpstr>Ping test within custom bridge network</vt:lpstr>
      <vt:lpstr>Inbuild DNS in container</vt:lpstr>
      <vt:lpstr>Ping test between two custom bridge network</vt:lpstr>
      <vt:lpstr>How to make a connectivity between two different networks?</vt:lpstr>
      <vt:lpstr> How to remove the connectivity between two different networks?</vt:lpstr>
      <vt:lpstr>Difference between default Bridge &amp; custom Bridge network?</vt:lpstr>
      <vt:lpstr>Let’s do the Lab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Overlay network ?</vt:lpstr>
      <vt:lpstr>Lab  Overlay Network Driver</vt:lpstr>
      <vt:lpstr>IPVLAN</vt:lpstr>
      <vt:lpstr>Lab  IPVLAN Network Driver</vt:lpstr>
      <vt:lpstr>MACVLAN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229</cp:revision>
  <dcterms:created xsi:type="dcterms:W3CDTF">2006-08-16T00:00:00Z</dcterms:created>
  <dcterms:modified xsi:type="dcterms:W3CDTF">2022-08-13T07:29:29Z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2022-03-17T14:48:24Z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427e85b6-304a-4bb3-8946-f8c032caa471</vt:lpwstr>
  </property>
  <property fmtid="{D5CDD505-2E9C-101B-9397-08002B2CF9AE}" pid="8" name="MSIP_Label_07222825-62ea-40f3-96b5-5375c07996e2_ContentBits">
    <vt:lpwstr>0</vt:lpwstr>
  </property>
</Properties>
</file>